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5"/>
  </p:notesMasterIdLst>
  <p:handoutMasterIdLst>
    <p:handoutMasterId r:id="rId26"/>
  </p:handoutMasterIdLst>
  <p:sldIdLst>
    <p:sldId id="256" r:id="rId2"/>
    <p:sldId id="282" r:id="rId3"/>
    <p:sldId id="283" r:id="rId4"/>
    <p:sldId id="284" r:id="rId5"/>
    <p:sldId id="285" r:id="rId6"/>
    <p:sldId id="286" r:id="rId7"/>
    <p:sldId id="288" r:id="rId8"/>
    <p:sldId id="267" r:id="rId9"/>
    <p:sldId id="292" r:id="rId10"/>
    <p:sldId id="293" r:id="rId11"/>
    <p:sldId id="294" r:id="rId12"/>
    <p:sldId id="295" r:id="rId13"/>
    <p:sldId id="296" r:id="rId14"/>
    <p:sldId id="297" r:id="rId15"/>
    <p:sldId id="298" r:id="rId16"/>
    <p:sldId id="289" r:id="rId17"/>
    <p:sldId id="273" r:id="rId18"/>
    <p:sldId id="275" r:id="rId19"/>
    <p:sldId id="279" r:id="rId20"/>
    <p:sldId id="278" r:id="rId21"/>
    <p:sldId id="277" r:id="rId22"/>
    <p:sldId id="258" r:id="rId23"/>
    <p:sldId id="280" r:id="rId24"/>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clrMode="bw" scaleToFitPaper="1"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0" autoAdjust="0"/>
    <p:restoredTop sz="86438" autoAdjust="0"/>
  </p:normalViewPr>
  <p:slideViewPr>
    <p:cSldViewPr snapToGrid="0" snapToObjects="1">
      <p:cViewPr varScale="1">
        <p:scale>
          <a:sx n="97" d="100"/>
          <a:sy n="97" d="100"/>
        </p:scale>
        <p:origin x="-472" y="-96"/>
      </p:cViewPr>
      <p:guideLst>
        <p:guide orient="horz" pos="2160"/>
        <p:guide pos="2880"/>
      </p:guideLst>
    </p:cSldViewPr>
  </p:slideViewPr>
  <p:outlineViewPr>
    <p:cViewPr>
      <p:scale>
        <a:sx n="33" d="100"/>
        <a:sy n="33" d="100"/>
      </p:scale>
      <p:origin x="0" y="1804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977A3D6A-F902-5F48-8494-F5F7AB69C9A6}" type="datetimeFigureOut">
              <a:rPr lang="en-US" smtClean="0"/>
              <a:t>17-03-20</a:t>
            </a:fld>
            <a:endParaRPr lang="en-US" dirty="0"/>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1E9F084D-867D-874A-920E-9711FF765F6A}" type="slidenum">
              <a:rPr lang="en-US" smtClean="0"/>
              <a:t>‹#›</a:t>
            </a:fld>
            <a:endParaRPr lang="en-US" dirty="0"/>
          </a:p>
        </p:txBody>
      </p:sp>
    </p:spTree>
    <p:extLst>
      <p:ext uri="{BB962C8B-B14F-4D97-AF65-F5344CB8AC3E}">
        <p14:creationId xmlns:p14="http://schemas.microsoft.com/office/powerpoint/2010/main" val="1744843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176EB42F-440C-EC40-A0A5-ACC64CB9ED6A}" type="datetimeFigureOut">
              <a:rPr lang="en-US" smtClean="0"/>
              <a:t>17-03-20</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041C775E-9F3C-F54B-B3CA-7C8FDE04A70C}" type="slidenum">
              <a:rPr lang="en-US" smtClean="0"/>
              <a:t>‹#›</a:t>
            </a:fld>
            <a:endParaRPr lang="en-US" dirty="0"/>
          </a:p>
        </p:txBody>
      </p:sp>
    </p:spTree>
    <p:extLst>
      <p:ext uri="{BB962C8B-B14F-4D97-AF65-F5344CB8AC3E}">
        <p14:creationId xmlns:p14="http://schemas.microsoft.com/office/powerpoint/2010/main" val="358941785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52226" name="Notes Placeholder 2"/>
          <p:cNvSpPr>
            <a:spLocks noGrp="1"/>
          </p:cNvSpPr>
          <p:nvPr>
            <p:ph type="body" idx="1"/>
          </p:nvPr>
        </p:nvSpPr>
        <p:spPr>
          <a:noFill/>
        </p:spPr>
        <p:txBody>
          <a:bodyPr/>
          <a:lstStyle/>
          <a:p>
            <a:endParaRPr lang="en-US"/>
          </a:p>
        </p:txBody>
      </p:sp>
      <p:sp>
        <p:nvSpPr>
          <p:cNvPr id="52227" name="Slide Number Placeholder 3"/>
          <p:cNvSpPr>
            <a:spLocks noGrp="1"/>
          </p:cNvSpPr>
          <p:nvPr>
            <p:ph type="sldNum" sz="quarter" idx="5"/>
          </p:nvPr>
        </p:nvSpPr>
        <p:spPr>
          <a:noFill/>
        </p:spPr>
        <p:txBody>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DB861460-B68B-CA47-AF4A-B47DCC99DA81}" type="slidenum">
              <a:rPr lang="en-CA" sz="1200">
                <a:cs typeface="Times New Roman" charset="0"/>
              </a:rPr>
              <a:pPr/>
              <a:t>10</a:t>
            </a:fld>
            <a:endParaRPr lang="en-CA" sz="1200">
              <a:cs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54274" name="Notes Placeholder 2"/>
          <p:cNvSpPr>
            <a:spLocks noGrp="1"/>
          </p:cNvSpPr>
          <p:nvPr>
            <p:ph type="body" idx="1"/>
          </p:nvPr>
        </p:nvSpPr>
        <p:spPr>
          <a:noFill/>
        </p:spPr>
        <p:txBody>
          <a:bodyPr/>
          <a:lstStyle/>
          <a:p>
            <a:endParaRPr lang="en-US"/>
          </a:p>
        </p:txBody>
      </p:sp>
      <p:sp>
        <p:nvSpPr>
          <p:cNvPr id="54275" name="Slide Number Placeholder 3"/>
          <p:cNvSpPr>
            <a:spLocks noGrp="1"/>
          </p:cNvSpPr>
          <p:nvPr>
            <p:ph type="sldNum" sz="quarter" idx="5"/>
          </p:nvPr>
        </p:nvSpPr>
        <p:spPr>
          <a:noFill/>
        </p:spPr>
        <p:txBody>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6B1A604D-33B6-0A40-A511-E720E850E0A0}" type="slidenum">
              <a:rPr lang="en-CA" sz="1200">
                <a:cs typeface="Times New Roman" charset="0"/>
              </a:rPr>
              <a:pPr/>
              <a:t>11</a:t>
            </a:fld>
            <a:endParaRPr lang="en-CA" sz="1200">
              <a:cs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smtClean="0"/>
              <a:t>Se visibiliza el aporte de las mujeres a los servicios y a la producción de bienes</a:t>
            </a:r>
          </a:p>
          <a:p>
            <a:r>
              <a:rPr lang="es-ES" dirty="0" smtClean="0"/>
              <a:t>Se elimina la arbitrariedad en la fijaci</a:t>
            </a:r>
            <a:r>
              <a:rPr lang="es-CO" dirty="0" smtClean="0"/>
              <a:t>ón de sueldos al aplicar un sistema objetivo</a:t>
            </a:r>
            <a:endParaRPr lang="es-ES" dirty="0" smtClean="0"/>
          </a:p>
          <a:p>
            <a:endParaRPr lang="en-CA" dirty="0" smtClean="0"/>
          </a:p>
          <a:p>
            <a:endParaRPr lang="en-US" dirty="0"/>
          </a:p>
        </p:txBody>
      </p:sp>
      <p:sp>
        <p:nvSpPr>
          <p:cNvPr id="4" name="Slide Number Placeholder 3"/>
          <p:cNvSpPr>
            <a:spLocks noGrp="1"/>
          </p:cNvSpPr>
          <p:nvPr>
            <p:ph type="sldNum" sz="quarter" idx="10"/>
          </p:nvPr>
        </p:nvSpPr>
        <p:spPr/>
        <p:txBody>
          <a:bodyPr/>
          <a:lstStyle/>
          <a:p>
            <a:fld id="{041C775E-9F3C-F54B-B3CA-7C8FDE04A70C}" type="slidenum">
              <a:rPr lang="en-US" smtClean="0"/>
              <a:t>17</a:t>
            </a:fld>
            <a:endParaRPr lang="en-US" dirty="0"/>
          </a:p>
        </p:txBody>
      </p:sp>
    </p:spTree>
    <p:extLst>
      <p:ext uri="{BB962C8B-B14F-4D97-AF65-F5344CB8AC3E}">
        <p14:creationId xmlns:p14="http://schemas.microsoft.com/office/powerpoint/2010/main" val="1971008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smtClean="0"/>
              <a:t>Se visibiliza el aporte de las mujeres a los servicios y a la producción de bienes</a:t>
            </a:r>
          </a:p>
          <a:p>
            <a:r>
              <a:rPr lang="es-ES" dirty="0" smtClean="0"/>
              <a:t>Se elimina la arbitrariedad en la fijaci</a:t>
            </a:r>
            <a:r>
              <a:rPr lang="es-CO" dirty="0" smtClean="0"/>
              <a:t>ón de sueldos al aplicar un sistema objetivo</a:t>
            </a:r>
            <a:endParaRPr lang="es-ES" dirty="0" smtClean="0"/>
          </a:p>
          <a:p>
            <a:endParaRPr lang="en-CA" dirty="0" smtClean="0"/>
          </a:p>
          <a:p>
            <a:endParaRPr lang="en-US" dirty="0"/>
          </a:p>
        </p:txBody>
      </p:sp>
      <p:sp>
        <p:nvSpPr>
          <p:cNvPr id="4" name="Slide Number Placeholder 3"/>
          <p:cNvSpPr>
            <a:spLocks noGrp="1"/>
          </p:cNvSpPr>
          <p:nvPr>
            <p:ph type="sldNum" sz="quarter" idx="10"/>
          </p:nvPr>
        </p:nvSpPr>
        <p:spPr/>
        <p:txBody>
          <a:bodyPr/>
          <a:lstStyle/>
          <a:p>
            <a:fld id="{041C775E-9F3C-F54B-B3CA-7C8FDE04A70C}" type="slidenum">
              <a:rPr lang="en-US" smtClean="0"/>
              <a:t>19</a:t>
            </a:fld>
            <a:endParaRPr lang="en-US" dirty="0"/>
          </a:p>
        </p:txBody>
      </p:sp>
    </p:spTree>
    <p:extLst>
      <p:ext uri="{BB962C8B-B14F-4D97-AF65-F5344CB8AC3E}">
        <p14:creationId xmlns:p14="http://schemas.microsoft.com/office/powerpoint/2010/main" val="1971008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6F24D2B6-A2B0-D04E-837C-91346B3A013A}" type="datetime1">
              <a:rPr lang="en-CA" smtClean="0"/>
              <a:t>17-03-20</a:t>
            </a:fld>
            <a:endParaRPr lang="en-US" dirty="0"/>
          </a:p>
        </p:txBody>
      </p:sp>
      <p:sp>
        <p:nvSpPr>
          <p:cNvPr id="5" name="Footer Placeholder 4"/>
          <p:cNvSpPr>
            <a:spLocks noGrp="1"/>
          </p:cNvSpPr>
          <p:nvPr>
            <p:ph type="ftr" sz="quarter" idx="11"/>
          </p:nvPr>
        </p:nvSpPr>
        <p:spPr/>
        <p:txBody>
          <a:bodyPr/>
          <a:lstStyle/>
          <a:p>
            <a:r>
              <a:rPr lang="en-US" dirty="0" smtClean="0"/>
              <a:t>Daina Z. Green, Especialista en Equidad de Género</a:t>
            </a:r>
            <a:endParaRPr lang="en-US" dirty="0"/>
          </a:p>
        </p:txBody>
      </p:sp>
      <p:sp>
        <p:nvSpPr>
          <p:cNvPr id="6" name="Slide Number Placeholder 5"/>
          <p:cNvSpPr>
            <a:spLocks noGrp="1"/>
          </p:cNvSpPr>
          <p:nvPr>
            <p:ph type="sldNum" sz="quarter" idx="12"/>
          </p:nvPr>
        </p:nvSpPr>
        <p:spPr/>
        <p:txBody>
          <a:bodyPr/>
          <a:lstStyle/>
          <a:p>
            <a:fld id="{5936D413-726F-AD47-BE0B-FA479678BA96}"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4FC18017-7FCD-FA43-9259-83E663C84525}" type="datetime1">
              <a:rPr lang="en-CA" smtClean="0"/>
              <a:t>17-03-20</a:t>
            </a:fld>
            <a:endParaRPr lang="en-US" dirty="0"/>
          </a:p>
        </p:txBody>
      </p:sp>
      <p:sp>
        <p:nvSpPr>
          <p:cNvPr id="6" name="Footer Placeholder 5"/>
          <p:cNvSpPr>
            <a:spLocks noGrp="1"/>
          </p:cNvSpPr>
          <p:nvPr>
            <p:ph type="ftr" sz="quarter" idx="11"/>
          </p:nvPr>
        </p:nvSpPr>
        <p:spPr/>
        <p:txBody>
          <a:bodyPr/>
          <a:lstStyle/>
          <a:p>
            <a:r>
              <a:rPr lang="en-US" dirty="0" smtClean="0"/>
              <a:t>Daina Z. Green, Especialista en Equidad de Género</a:t>
            </a:r>
            <a:endParaRPr lang="en-US" dirty="0"/>
          </a:p>
        </p:txBody>
      </p:sp>
      <p:sp>
        <p:nvSpPr>
          <p:cNvPr id="7" name="Slide Number Placeholder 6"/>
          <p:cNvSpPr>
            <a:spLocks noGrp="1"/>
          </p:cNvSpPr>
          <p:nvPr>
            <p:ph type="sldNum" sz="quarter" idx="12"/>
          </p:nvPr>
        </p:nvSpPr>
        <p:spPr/>
        <p:txBody>
          <a:bodyPr/>
          <a:lstStyle/>
          <a:p>
            <a:fld id="{5936D413-726F-AD47-BE0B-FA479678BA96}" type="slidenum">
              <a:rPr lang="en-US" smtClean="0"/>
              <a:t>‹#›</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868B35B2-D101-8D44-8ED7-908EDA9EA38E}" type="datetime1">
              <a:rPr lang="en-CA" smtClean="0"/>
              <a:t>17-03-20</a:t>
            </a:fld>
            <a:endParaRPr lang="en-US" dirty="0"/>
          </a:p>
        </p:txBody>
      </p:sp>
      <p:sp>
        <p:nvSpPr>
          <p:cNvPr id="5" name="Footer Placeholder 4"/>
          <p:cNvSpPr>
            <a:spLocks noGrp="1"/>
          </p:cNvSpPr>
          <p:nvPr>
            <p:ph type="ftr" sz="quarter" idx="11"/>
          </p:nvPr>
        </p:nvSpPr>
        <p:spPr/>
        <p:txBody>
          <a:bodyPr/>
          <a:lstStyle/>
          <a:p>
            <a:r>
              <a:rPr lang="en-US" dirty="0" smtClean="0"/>
              <a:t>Daina Z. Green, Especialista en Equidad de Género</a:t>
            </a:r>
            <a:endParaRPr lang="en-US" dirty="0"/>
          </a:p>
        </p:txBody>
      </p:sp>
      <p:sp>
        <p:nvSpPr>
          <p:cNvPr id="6" name="Slide Number Placeholder 5"/>
          <p:cNvSpPr>
            <a:spLocks noGrp="1"/>
          </p:cNvSpPr>
          <p:nvPr>
            <p:ph type="sldNum" sz="quarter" idx="12"/>
          </p:nvPr>
        </p:nvSpPr>
        <p:spPr/>
        <p:txBody>
          <a:bodyPr/>
          <a:lstStyle/>
          <a:p>
            <a:fld id="{5936D413-726F-AD47-BE0B-FA479678BA96}"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B96E3A-871C-0F4C-85D8-BE85B88C958B}" type="datetime1">
              <a:rPr lang="en-CA" smtClean="0"/>
              <a:t>17-03-20</a:t>
            </a:fld>
            <a:endParaRPr lang="en-US" dirty="0"/>
          </a:p>
        </p:txBody>
      </p:sp>
      <p:sp>
        <p:nvSpPr>
          <p:cNvPr id="5" name="Footer Placeholder 4"/>
          <p:cNvSpPr>
            <a:spLocks noGrp="1"/>
          </p:cNvSpPr>
          <p:nvPr>
            <p:ph type="ftr" sz="quarter" idx="11"/>
          </p:nvPr>
        </p:nvSpPr>
        <p:spPr/>
        <p:txBody>
          <a:bodyPr/>
          <a:lstStyle/>
          <a:p>
            <a:r>
              <a:rPr lang="en-US" dirty="0" smtClean="0"/>
              <a:t>Daina Z. Green, Especialista en Equidad de Género</a:t>
            </a:r>
            <a:endParaRPr lang="en-US" dirty="0"/>
          </a:p>
        </p:txBody>
      </p:sp>
      <p:sp>
        <p:nvSpPr>
          <p:cNvPr id="6" name="Slide Number Placeholder 5"/>
          <p:cNvSpPr>
            <a:spLocks noGrp="1"/>
          </p:cNvSpPr>
          <p:nvPr>
            <p:ph type="sldNum" sz="quarter" idx="12"/>
          </p:nvPr>
        </p:nvSpPr>
        <p:spPr/>
        <p:txBody>
          <a:bodyPr/>
          <a:lstStyle/>
          <a:p>
            <a:fld id="{5936D413-726F-AD47-BE0B-FA479678BA9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F9A308C2-919D-7942-9BDF-724EB35410EE}" type="datetime1">
              <a:rPr lang="en-CA" smtClean="0"/>
              <a:t>17-03-20</a:t>
            </a:fld>
            <a:endParaRPr lang="en-US" dirty="0"/>
          </a:p>
        </p:txBody>
      </p:sp>
      <p:sp>
        <p:nvSpPr>
          <p:cNvPr id="5" name="Footer Placeholder 4"/>
          <p:cNvSpPr>
            <a:spLocks noGrp="1"/>
          </p:cNvSpPr>
          <p:nvPr>
            <p:ph type="ftr" sz="quarter" idx="11"/>
          </p:nvPr>
        </p:nvSpPr>
        <p:spPr/>
        <p:txBody>
          <a:bodyPr/>
          <a:lstStyle/>
          <a:p>
            <a:r>
              <a:rPr lang="en-US" dirty="0" smtClean="0"/>
              <a:t>Daina Z. Green, Especialista en Equidad de Género</a:t>
            </a:r>
            <a:endParaRPr lang="en-US" dirty="0"/>
          </a:p>
        </p:txBody>
      </p:sp>
      <p:sp>
        <p:nvSpPr>
          <p:cNvPr id="6" name="Slide Number Placeholder 5"/>
          <p:cNvSpPr>
            <a:spLocks noGrp="1"/>
          </p:cNvSpPr>
          <p:nvPr>
            <p:ph type="sldNum" sz="quarter" idx="12"/>
          </p:nvPr>
        </p:nvSpPr>
        <p:spPr/>
        <p:txBody>
          <a:bodyPr/>
          <a:lstStyle/>
          <a:p>
            <a:fld id="{5936D413-726F-AD47-BE0B-FA479678BA9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84B28A2F-4898-F940-AD88-0E7503B120E0}" type="datetime1">
              <a:rPr lang="en-CA" smtClean="0"/>
              <a:t>17-03-20</a:t>
            </a:fld>
            <a:endParaRPr lang="en-US" dirty="0"/>
          </a:p>
        </p:txBody>
      </p:sp>
      <p:sp>
        <p:nvSpPr>
          <p:cNvPr id="5" name="Footer Placeholder 4"/>
          <p:cNvSpPr>
            <a:spLocks noGrp="1"/>
          </p:cNvSpPr>
          <p:nvPr>
            <p:ph type="ftr" sz="quarter" idx="11"/>
          </p:nvPr>
        </p:nvSpPr>
        <p:spPr/>
        <p:txBody>
          <a:bodyPr/>
          <a:lstStyle/>
          <a:p>
            <a:r>
              <a:rPr lang="en-US" dirty="0" smtClean="0"/>
              <a:t>Daina Z. Green, Especialista en Equidad de Género</a:t>
            </a:r>
            <a:endParaRPr lang="en-US" dirty="0"/>
          </a:p>
        </p:txBody>
      </p:sp>
      <p:sp>
        <p:nvSpPr>
          <p:cNvPr id="6" name="Slide Number Placeholder 5"/>
          <p:cNvSpPr>
            <a:spLocks noGrp="1"/>
          </p:cNvSpPr>
          <p:nvPr>
            <p:ph type="sldNum" sz="quarter" idx="12"/>
          </p:nvPr>
        </p:nvSpPr>
        <p:spPr/>
        <p:txBody>
          <a:bodyPr/>
          <a:lstStyle/>
          <a:p>
            <a:fld id="{5936D413-726F-AD47-BE0B-FA479678BA96}" type="slidenum">
              <a:rPr lang="en-US" smtClean="0"/>
              <a:t>‹#›</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107408C0-45E8-9A45-A5D1-4E94976478B1}" type="datetime1">
              <a:rPr lang="en-CA" smtClean="0"/>
              <a:t>17-03-20</a:t>
            </a:fld>
            <a:endParaRPr lang="en-US" dirty="0"/>
          </a:p>
        </p:txBody>
      </p:sp>
      <p:sp>
        <p:nvSpPr>
          <p:cNvPr id="5" name="Footer Placeholder 4"/>
          <p:cNvSpPr>
            <a:spLocks noGrp="1"/>
          </p:cNvSpPr>
          <p:nvPr>
            <p:ph type="ftr" sz="quarter" idx="11"/>
          </p:nvPr>
        </p:nvSpPr>
        <p:spPr/>
        <p:txBody>
          <a:bodyPr/>
          <a:lstStyle/>
          <a:p>
            <a:r>
              <a:rPr lang="en-US" dirty="0" smtClean="0"/>
              <a:t>Daina Z. Green, Especialista en Equidad de Género</a:t>
            </a:r>
            <a:endParaRPr lang="en-US" dirty="0"/>
          </a:p>
        </p:txBody>
      </p:sp>
      <p:sp>
        <p:nvSpPr>
          <p:cNvPr id="6" name="Slide Number Placeholder 5"/>
          <p:cNvSpPr>
            <a:spLocks noGrp="1"/>
          </p:cNvSpPr>
          <p:nvPr>
            <p:ph type="sldNum" sz="quarter" idx="12"/>
          </p:nvPr>
        </p:nvSpPr>
        <p:spPr/>
        <p:txBody>
          <a:bodyPr/>
          <a:lstStyle/>
          <a:p>
            <a:fld id="{5936D413-726F-AD47-BE0B-FA479678BA9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316C1CB4-6A53-5642-981B-20ABE0355357}" type="datetime1">
              <a:rPr lang="en-CA" smtClean="0"/>
              <a:t>17-03-20</a:t>
            </a:fld>
            <a:endParaRPr lang="en-US" dirty="0"/>
          </a:p>
        </p:txBody>
      </p:sp>
      <p:sp>
        <p:nvSpPr>
          <p:cNvPr id="6" name="Footer Placeholder 5"/>
          <p:cNvSpPr>
            <a:spLocks noGrp="1"/>
          </p:cNvSpPr>
          <p:nvPr>
            <p:ph type="ftr" sz="quarter" idx="11"/>
          </p:nvPr>
        </p:nvSpPr>
        <p:spPr/>
        <p:txBody>
          <a:bodyPr/>
          <a:lstStyle/>
          <a:p>
            <a:r>
              <a:rPr lang="en-US" dirty="0" smtClean="0"/>
              <a:t>Daina Z. Green, Especialista en Equidad de Género</a:t>
            </a:r>
            <a:endParaRPr lang="en-US" dirty="0"/>
          </a:p>
        </p:txBody>
      </p:sp>
      <p:sp>
        <p:nvSpPr>
          <p:cNvPr id="7" name="Slide Number Placeholder 6"/>
          <p:cNvSpPr>
            <a:spLocks noGrp="1"/>
          </p:cNvSpPr>
          <p:nvPr>
            <p:ph type="sldNum" sz="quarter" idx="12"/>
          </p:nvPr>
        </p:nvSpPr>
        <p:spPr/>
        <p:txBody>
          <a:bodyPr/>
          <a:lstStyle/>
          <a:p>
            <a:fld id="{5936D413-726F-AD47-BE0B-FA479678BA96}"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D8E5C951-3DAE-8846-97EE-71B3F8E821E0}" type="datetime1">
              <a:rPr lang="en-CA" smtClean="0"/>
              <a:t>17-03-20</a:t>
            </a:fld>
            <a:endParaRPr lang="en-US" dirty="0"/>
          </a:p>
        </p:txBody>
      </p:sp>
      <p:sp>
        <p:nvSpPr>
          <p:cNvPr id="8" name="Footer Placeholder 7"/>
          <p:cNvSpPr>
            <a:spLocks noGrp="1"/>
          </p:cNvSpPr>
          <p:nvPr>
            <p:ph type="ftr" sz="quarter" idx="11"/>
          </p:nvPr>
        </p:nvSpPr>
        <p:spPr/>
        <p:txBody>
          <a:bodyPr/>
          <a:lstStyle/>
          <a:p>
            <a:r>
              <a:rPr lang="en-US" dirty="0" smtClean="0"/>
              <a:t>Daina Z. Green, Especialista en Equidad de Género</a:t>
            </a:r>
            <a:endParaRPr lang="en-US" dirty="0"/>
          </a:p>
        </p:txBody>
      </p:sp>
      <p:sp>
        <p:nvSpPr>
          <p:cNvPr id="9" name="Slide Number Placeholder 8"/>
          <p:cNvSpPr>
            <a:spLocks noGrp="1"/>
          </p:cNvSpPr>
          <p:nvPr>
            <p:ph type="sldNum" sz="quarter" idx="12"/>
          </p:nvPr>
        </p:nvSpPr>
        <p:spPr/>
        <p:txBody>
          <a:bodyPr/>
          <a:lstStyle/>
          <a:p>
            <a:fld id="{5936D413-726F-AD47-BE0B-FA479678BA9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3AE5369D-F596-6C4C-B1AD-57FD6489D901}" type="datetime1">
              <a:rPr lang="en-CA" smtClean="0"/>
              <a:t>17-03-20</a:t>
            </a:fld>
            <a:endParaRPr lang="en-US" dirty="0"/>
          </a:p>
        </p:txBody>
      </p:sp>
      <p:sp>
        <p:nvSpPr>
          <p:cNvPr id="4" name="Footer Placeholder 3"/>
          <p:cNvSpPr>
            <a:spLocks noGrp="1"/>
          </p:cNvSpPr>
          <p:nvPr>
            <p:ph type="ftr" sz="quarter" idx="11"/>
          </p:nvPr>
        </p:nvSpPr>
        <p:spPr/>
        <p:txBody>
          <a:bodyPr/>
          <a:lstStyle/>
          <a:p>
            <a:r>
              <a:rPr lang="en-US" dirty="0" smtClean="0"/>
              <a:t>Daina Z. Green, Especialista en Equidad de Género</a:t>
            </a:r>
            <a:endParaRPr lang="en-US" dirty="0"/>
          </a:p>
        </p:txBody>
      </p:sp>
      <p:sp>
        <p:nvSpPr>
          <p:cNvPr id="5" name="Slide Number Placeholder 4"/>
          <p:cNvSpPr>
            <a:spLocks noGrp="1"/>
          </p:cNvSpPr>
          <p:nvPr>
            <p:ph type="sldNum" sz="quarter" idx="12"/>
          </p:nvPr>
        </p:nvSpPr>
        <p:spPr/>
        <p:txBody>
          <a:bodyPr/>
          <a:lstStyle/>
          <a:p>
            <a:fld id="{5936D413-726F-AD47-BE0B-FA479678BA9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AC5C4A-8B4C-2746-A030-4B22097D9CF4}" type="datetime1">
              <a:rPr lang="en-CA" smtClean="0"/>
              <a:t>17-03-20</a:t>
            </a:fld>
            <a:endParaRPr lang="en-US" dirty="0"/>
          </a:p>
        </p:txBody>
      </p:sp>
      <p:sp>
        <p:nvSpPr>
          <p:cNvPr id="3" name="Footer Placeholder 2"/>
          <p:cNvSpPr>
            <a:spLocks noGrp="1"/>
          </p:cNvSpPr>
          <p:nvPr>
            <p:ph type="ftr" sz="quarter" idx="11"/>
          </p:nvPr>
        </p:nvSpPr>
        <p:spPr/>
        <p:txBody>
          <a:bodyPr/>
          <a:lstStyle/>
          <a:p>
            <a:r>
              <a:rPr lang="en-US" dirty="0" smtClean="0"/>
              <a:t>Daina Z. Green, Especialista en Equidad de Género</a:t>
            </a:r>
            <a:endParaRPr lang="en-US" dirty="0"/>
          </a:p>
        </p:txBody>
      </p:sp>
      <p:sp>
        <p:nvSpPr>
          <p:cNvPr id="4" name="Slide Number Placeholder 3"/>
          <p:cNvSpPr>
            <a:spLocks noGrp="1"/>
          </p:cNvSpPr>
          <p:nvPr>
            <p:ph type="sldNum" sz="quarter" idx="12"/>
          </p:nvPr>
        </p:nvSpPr>
        <p:spPr/>
        <p:txBody>
          <a:bodyPr/>
          <a:lstStyle/>
          <a:p>
            <a:fld id="{5936D413-726F-AD47-BE0B-FA479678BA96}"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2954DE83-CC1F-0540-9042-CBF4D525E0C0}" type="datetime1">
              <a:rPr lang="en-CA" smtClean="0"/>
              <a:t>17-03-20</a:t>
            </a:fld>
            <a:endParaRPr lang="en-US" dirty="0"/>
          </a:p>
        </p:txBody>
      </p:sp>
      <p:sp>
        <p:nvSpPr>
          <p:cNvPr id="6" name="Footer Placeholder 5"/>
          <p:cNvSpPr>
            <a:spLocks noGrp="1"/>
          </p:cNvSpPr>
          <p:nvPr>
            <p:ph type="ftr" sz="quarter" idx="11"/>
          </p:nvPr>
        </p:nvSpPr>
        <p:spPr/>
        <p:txBody>
          <a:bodyPr/>
          <a:lstStyle/>
          <a:p>
            <a:r>
              <a:rPr lang="en-US" dirty="0" smtClean="0"/>
              <a:t>Daina Z. Green, Especialista en Equidad de Género</a:t>
            </a:r>
            <a:endParaRPr lang="en-US" dirty="0"/>
          </a:p>
        </p:txBody>
      </p:sp>
      <p:sp>
        <p:nvSpPr>
          <p:cNvPr id="7" name="Slide Number Placeholder 6"/>
          <p:cNvSpPr>
            <a:spLocks noGrp="1"/>
          </p:cNvSpPr>
          <p:nvPr>
            <p:ph type="sldNum" sz="quarter" idx="12"/>
          </p:nvPr>
        </p:nvSpPr>
        <p:spPr/>
        <p:txBody>
          <a:bodyPr/>
          <a:lstStyle/>
          <a:p>
            <a:fld id="{5936D413-726F-AD47-BE0B-FA479678BA96}"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C63C3240-CA3A-AA42-95CD-F1C63A79255A}" type="datetime1">
              <a:rPr lang="en-CA" smtClean="0"/>
              <a:t>17-03-20</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r>
              <a:rPr lang="en-US" dirty="0" smtClean="0"/>
              <a:t>Daina Z. Green, Especialista en Equidad de Género</a:t>
            </a:r>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5936D413-726F-AD47-BE0B-FA479678BA96}"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dt="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4" Type="http://schemas.openxmlformats.org/officeDocument/2006/relationships/hyperlink" Target="http://www.dzgreen.ca" TargetMode="External"/><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22.xml.rels><?xml version="1.0" encoding="UTF-8" standalone="yes"?>
<Relationships xmlns="http://schemas.openxmlformats.org/package/2006/relationships"><Relationship Id="rId3" Type="http://schemas.openxmlformats.org/officeDocument/2006/relationships/hyperlink" Target="http://www.world-psi.org/es/reduciendo-la-brecha-salarial-de-genero" TargetMode="External"/><Relationship Id="rId4" Type="http://schemas.openxmlformats.org/officeDocument/2006/relationships/hyperlink" Target="http://www.payequity.gov.on.ca/en/resources/case_tools.php" TargetMode="External"/><Relationship Id="rId5" Type="http://schemas.openxmlformats.org/officeDocument/2006/relationships/hyperlink" Target="http://www.ces.gouv.qc.ca/documents/publications/guidedetaille.pdf" TargetMode="External"/><Relationship Id="rId6" Type="http://schemas.openxmlformats.org/officeDocument/2006/relationships/image" Target="../media/image3.jpg"/><Relationship Id="rId1" Type="http://schemas.openxmlformats.org/officeDocument/2006/relationships/slideLayout" Target="../slideLayouts/slideLayout2.xml"/><Relationship Id="rId2" Type="http://schemas.openxmlformats.org/officeDocument/2006/relationships/hyperlink" Target="http://www.ilo.org/wcmsp5/groups/public/---ed_norm/---declaration/documents/publication/wcms_101326.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youtube.com/watch?v=X1NDiUZepf4" TargetMode="External"/><Relationship Id="rId4" Type="http://schemas.openxmlformats.org/officeDocument/2006/relationships/hyperlink" Target="https://www.youtube.com/watch?v=ORGph29mWiA" TargetMode="External"/><Relationship Id="rId5" Type="http://schemas.openxmlformats.org/officeDocument/2006/relationships/hyperlink" Target="http://www.slideshare.net/eveliatrujillo/mtodo-de-comparacin-de-factores-valuacin-de-puestos?related=1" TargetMode="External"/><Relationship Id="rId6" Type="http://schemas.openxmlformats.org/officeDocument/2006/relationships/image" Target="../media/image3.jpg"/><Relationship Id="rId1" Type="http://schemas.openxmlformats.org/officeDocument/2006/relationships/slideLayout" Target="../slideLayouts/slideLayout2.xml"/><Relationship Id="rId2" Type="http://schemas.openxmlformats.org/officeDocument/2006/relationships/hyperlink" Target="http://www.slideshare.net/alvenrique/mtodos-de-valoracin-cuantitativos-365052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857251"/>
            <a:ext cx="6297079" cy="1825624"/>
          </a:xfrm>
        </p:spPr>
        <p:txBody>
          <a:bodyPr/>
          <a:lstStyle/>
          <a:p>
            <a:r>
              <a:rPr lang="es-ES_tradnl" b="1" noProof="0" dirty="0" smtClean="0"/>
              <a:t>REDUCIR LA BRECHA SALARIAL DE GÉNERO</a:t>
            </a:r>
            <a:endParaRPr lang="es-ES_tradnl" b="1" noProof="0" dirty="0"/>
          </a:p>
        </p:txBody>
      </p:sp>
      <p:sp>
        <p:nvSpPr>
          <p:cNvPr id="3" name="Subtitle 2"/>
          <p:cNvSpPr>
            <a:spLocks noGrp="1"/>
          </p:cNvSpPr>
          <p:nvPr>
            <p:ph type="subTitle" idx="1"/>
          </p:nvPr>
        </p:nvSpPr>
        <p:spPr/>
        <p:txBody>
          <a:bodyPr/>
          <a:lstStyle/>
          <a:p>
            <a:endParaRPr lang="en-US" dirty="0"/>
          </a:p>
        </p:txBody>
      </p:sp>
      <p:pic>
        <p:nvPicPr>
          <p:cNvPr id="5" name="Picture 4"/>
          <p:cNvPicPr>
            <a:picLocks noChangeAspect="1"/>
          </p:cNvPicPr>
          <p:nvPr/>
        </p:nvPicPr>
        <p:blipFill>
          <a:blip r:embed="rId2"/>
          <a:stretch>
            <a:fillRect/>
          </a:stretch>
        </p:blipFill>
        <p:spPr>
          <a:xfrm>
            <a:off x="3071629" y="2666253"/>
            <a:ext cx="3390900" cy="3098800"/>
          </a:xfrm>
          <a:prstGeom prst="rect">
            <a:avLst/>
          </a:prstGeom>
        </p:spPr>
      </p:pic>
      <p:pic>
        <p:nvPicPr>
          <p:cNvPr id="4" name="Picture 3" descr="ap-logo.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96798" y="5486293"/>
            <a:ext cx="1859113" cy="775229"/>
          </a:xfrm>
          <a:prstGeom prst="rect">
            <a:avLst/>
          </a:prstGeom>
        </p:spPr>
      </p:pic>
      <p:sp>
        <p:nvSpPr>
          <p:cNvPr id="6" name="Footer Placeholder 5"/>
          <p:cNvSpPr>
            <a:spLocks noGrp="1"/>
          </p:cNvSpPr>
          <p:nvPr>
            <p:ph type="ftr" sz="quarter" idx="11"/>
          </p:nvPr>
        </p:nvSpPr>
        <p:spPr/>
        <p:txBody>
          <a:bodyPr/>
          <a:lstStyle/>
          <a:p>
            <a:r>
              <a:rPr lang="en-US" dirty="0" smtClean="0">
                <a:solidFill>
                  <a:schemeClr val="tx1"/>
                </a:solidFill>
              </a:rPr>
              <a:t>Daina Z. Green, Especialista en Equidad de Género  </a:t>
            </a:r>
            <a:r>
              <a:rPr lang="en-US" dirty="0" smtClean="0">
                <a:solidFill>
                  <a:schemeClr val="tx1"/>
                </a:solidFill>
                <a:hlinkClick r:id="rId4"/>
              </a:rPr>
              <a:t>www.dzgreen.ca</a:t>
            </a:r>
            <a:r>
              <a:rPr lang="en-US" dirty="0" smtClean="0">
                <a:solidFill>
                  <a:schemeClr val="tx1"/>
                </a:solidFill>
              </a:rPr>
              <a:t>  </a:t>
            </a:r>
            <a:endParaRPr lang="en-US" dirty="0">
              <a:solidFill>
                <a:schemeClr val="tx1"/>
              </a:solidFill>
            </a:endParaRPr>
          </a:p>
        </p:txBody>
      </p:sp>
    </p:spTree>
    <p:extLst>
      <p:ext uri="{BB962C8B-B14F-4D97-AF65-F5344CB8AC3E}">
        <p14:creationId xmlns:p14="http://schemas.microsoft.com/office/powerpoint/2010/main" val="272321127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a:xfrm>
            <a:off x="1116013" y="657225"/>
            <a:ext cx="7620000" cy="1285875"/>
          </a:xfrm>
        </p:spPr>
        <p:txBody>
          <a:bodyPr/>
          <a:lstStyle/>
          <a:p>
            <a:pPr eaLnBrk="1" hangingPunct="1"/>
            <a:r>
              <a:rPr lang="es-ES_tradnl" sz="3200" b="1" i="1">
                <a:latin typeface="Arial" charset="0"/>
              </a:rPr>
              <a:t>Competencias interpersonales: cuestionario pregunta sobre </a:t>
            </a:r>
            <a:r>
              <a:rPr lang="is-IS" sz="3200" b="1" i="1">
                <a:latin typeface="Arial" charset="0"/>
              </a:rPr>
              <a:t>…</a:t>
            </a:r>
            <a:endParaRPr lang="es-ES_tradnl" sz="3200" b="1" i="1">
              <a:latin typeface="Arial" charset="0"/>
            </a:endParaRPr>
          </a:p>
        </p:txBody>
      </p:sp>
      <p:sp>
        <p:nvSpPr>
          <p:cNvPr id="3" name="Content Placeholder 2"/>
          <p:cNvSpPr>
            <a:spLocks noGrp="1"/>
          </p:cNvSpPr>
          <p:nvPr>
            <p:ph idx="1"/>
          </p:nvPr>
        </p:nvSpPr>
        <p:spPr>
          <a:xfrm>
            <a:off x="900113" y="1600200"/>
            <a:ext cx="7786687" cy="4525963"/>
          </a:xfrm>
        </p:spPr>
        <p:txBody>
          <a:bodyPr rtlCol="0">
            <a:normAutofit lnSpcReduction="10000"/>
          </a:bodyPr>
          <a:lstStyle/>
          <a:p>
            <a:pPr marL="0" indent="0" eaLnBrk="1" fontAlgn="auto" hangingPunct="1">
              <a:spcAft>
                <a:spcPts val="0"/>
              </a:spcAft>
              <a:buFont typeface="Arial"/>
              <a:buNone/>
              <a:defRPr/>
            </a:pPr>
            <a:r>
              <a:rPr lang="es-ES_tradnl" sz="3000" dirty="0" smtClean="0">
                <a:latin typeface="Arial"/>
                <a:ea typeface="+mn-ea"/>
                <a:cs typeface="+mn-cs"/>
              </a:rPr>
              <a:t>  </a:t>
            </a:r>
          </a:p>
          <a:p>
            <a:pPr marL="0" indent="0" eaLnBrk="1" fontAlgn="auto" hangingPunct="1">
              <a:spcAft>
                <a:spcPts val="0"/>
              </a:spcAft>
              <a:buFont typeface="Arial"/>
              <a:buNone/>
              <a:defRPr/>
            </a:pPr>
            <a:r>
              <a:rPr lang="es-ES_tradnl" sz="3000" dirty="0" smtClean="0">
                <a:latin typeface="Arial"/>
                <a:ea typeface="+mn-ea"/>
                <a:cs typeface="+mn-cs"/>
              </a:rPr>
              <a:t>1. Capacidad de escuchar </a:t>
            </a:r>
          </a:p>
          <a:p>
            <a:pPr marL="0" indent="0" eaLnBrk="1" fontAlgn="auto" hangingPunct="1">
              <a:spcAft>
                <a:spcPts val="0"/>
              </a:spcAft>
              <a:buFont typeface="Arial"/>
              <a:buNone/>
              <a:defRPr/>
            </a:pPr>
            <a:r>
              <a:rPr lang="es-ES_tradnl" sz="3000" dirty="0" smtClean="0">
                <a:latin typeface="Arial"/>
                <a:ea typeface="+mn-ea"/>
                <a:cs typeface="+mn-cs"/>
              </a:rPr>
              <a:t>2. Demostrar cortesía, tacto y educación</a:t>
            </a:r>
          </a:p>
          <a:p>
            <a:pPr marL="0" indent="0" eaLnBrk="1" fontAlgn="auto" hangingPunct="1">
              <a:spcAft>
                <a:spcPts val="0"/>
              </a:spcAft>
              <a:buFont typeface="Arial"/>
              <a:buNone/>
              <a:defRPr/>
            </a:pPr>
            <a:r>
              <a:rPr lang="es-ES_tradnl" sz="3000" dirty="0" smtClean="0">
                <a:latin typeface="Arial"/>
                <a:ea typeface="+mn-ea"/>
                <a:cs typeface="+mn-cs"/>
              </a:rPr>
              <a:t>3. Intercambiar información </a:t>
            </a:r>
          </a:p>
          <a:p>
            <a:pPr marL="0" indent="0" eaLnBrk="1" fontAlgn="auto" hangingPunct="1">
              <a:spcAft>
                <a:spcPts val="0"/>
              </a:spcAft>
              <a:buFont typeface="Arial"/>
              <a:buNone/>
              <a:defRPr/>
            </a:pPr>
            <a:r>
              <a:rPr lang="es-ES_tradnl" sz="3000" dirty="0" smtClean="0">
                <a:latin typeface="Arial"/>
                <a:ea typeface="+mn-ea"/>
                <a:cs typeface="+mn-cs"/>
              </a:rPr>
              <a:t>4. Explicar temas técnicos</a:t>
            </a:r>
          </a:p>
          <a:p>
            <a:pPr marL="0" indent="0" eaLnBrk="1" fontAlgn="auto" hangingPunct="1">
              <a:spcAft>
                <a:spcPts val="0"/>
              </a:spcAft>
              <a:buFont typeface="Arial"/>
              <a:buNone/>
              <a:defRPr/>
            </a:pPr>
            <a:r>
              <a:rPr lang="es-ES_tradnl" sz="3000" dirty="0" smtClean="0">
                <a:latin typeface="Arial"/>
                <a:ea typeface="+mn-ea"/>
                <a:cs typeface="+mn-cs"/>
              </a:rPr>
              <a:t>5. Orientar a otras personas </a:t>
            </a:r>
          </a:p>
          <a:p>
            <a:pPr marL="0" indent="0" eaLnBrk="1" fontAlgn="auto" hangingPunct="1">
              <a:spcAft>
                <a:spcPts val="0"/>
              </a:spcAft>
              <a:buFont typeface="Arial"/>
              <a:buNone/>
              <a:defRPr/>
            </a:pPr>
            <a:r>
              <a:rPr lang="es-ES_tradnl" sz="3000" dirty="0" smtClean="0">
                <a:latin typeface="Arial"/>
                <a:ea typeface="+mn-ea"/>
                <a:cs typeface="+mn-cs"/>
              </a:rPr>
              <a:t>6. Lograr la cooperación de otros</a:t>
            </a:r>
          </a:p>
          <a:p>
            <a:pPr eaLnBrk="1" fontAlgn="auto" hangingPunct="1">
              <a:spcAft>
                <a:spcPts val="0"/>
              </a:spcAft>
              <a:buFont typeface="Arial"/>
              <a:buChar char="•"/>
              <a:defRPr/>
            </a:pPr>
            <a:endParaRPr lang="es-ES_tradnl" dirty="0" smtClean="0">
              <a:latin typeface="Arial"/>
              <a:ea typeface="+mn-ea"/>
              <a:cs typeface="+mn-cs"/>
            </a:endParaRPr>
          </a:p>
        </p:txBody>
      </p:sp>
      <p:sp>
        <p:nvSpPr>
          <p:cNvPr id="4" name="Date Placeholder 3"/>
          <p:cNvSpPr>
            <a:spLocks noGrp="1"/>
          </p:cNvSpPr>
          <p:nvPr>
            <p:ph type="dt" sz="quarter" idx="10"/>
          </p:nvPr>
        </p:nvSpPr>
        <p:spPr/>
        <p:txBody>
          <a:bodyPr/>
          <a:lstStyle/>
          <a:p>
            <a:pPr>
              <a:defRPr/>
            </a:pPr>
            <a:fld id="{08FDCBA7-CF6B-914A-99D0-43AC1D440648}" type="datetime1">
              <a:rPr lang="en-US"/>
              <a:pPr>
                <a:defRPr/>
              </a:pPr>
              <a:t>17-03-20</a:t>
            </a:fld>
            <a:endParaRPr lang="en-US"/>
          </a:p>
        </p:txBody>
      </p:sp>
      <p:sp>
        <p:nvSpPr>
          <p:cNvPr id="5" name="Slide Number Placeholder 4"/>
          <p:cNvSpPr>
            <a:spLocks noGrp="1"/>
          </p:cNvSpPr>
          <p:nvPr>
            <p:ph type="sldNum" sz="quarter" idx="12"/>
          </p:nvPr>
        </p:nvSpPr>
        <p:spPr/>
        <p:txBody>
          <a:bodyPr/>
          <a:lstStyle/>
          <a:p>
            <a:pPr>
              <a:defRPr/>
            </a:pPr>
            <a:fld id="{C1842EB9-56DC-5B43-BD9E-9C131BABA239}" type="slidenum">
              <a:rPr lang="en-US"/>
              <a:pPr>
                <a:defRPr/>
              </a:pPr>
              <a:t>10</a:t>
            </a:fld>
            <a:endParaRPr lang="en-US"/>
          </a:p>
        </p:txBody>
      </p:sp>
    </p:spTree>
    <p:extLst>
      <p:ext uri="{BB962C8B-B14F-4D97-AF65-F5344CB8AC3E}">
        <p14:creationId xmlns:p14="http://schemas.microsoft.com/office/powerpoint/2010/main" val="231812756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pPr eaLnBrk="1" hangingPunct="1"/>
            <a:r>
              <a:rPr lang="es-ES_tradnl" sz="3200" b="1" i="1">
                <a:latin typeface="Arial" charset="0"/>
              </a:rPr>
              <a:t>Competencias interpersonales: cuestionario pregunta sobre </a:t>
            </a:r>
            <a:r>
              <a:rPr lang="is-IS" sz="3200" b="1" i="1">
                <a:latin typeface="Arial" charset="0"/>
              </a:rPr>
              <a:t>…</a:t>
            </a:r>
            <a:endParaRPr lang="es-ES_tradnl" sz="3200">
              <a:latin typeface="Arial" charset="0"/>
            </a:endParaRPr>
          </a:p>
        </p:txBody>
      </p:sp>
      <p:sp>
        <p:nvSpPr>
          <p:cNvPr id="3" name="Content Placeholder 2"/>
          <p:cNvSpPr>
            <a:spLocks noGrp="1"/>
          </p:cNvSpPr>
          <p:nvPr>
            <p:ph idx="1"/>
          </p:nvPr>
        </p:nvSpPr>
        <p:spPr>
          <a:xfrm>
            <a:off x="863600" y="1600200"/>
            <a:ext cx="7823200" cy="4525963"/>
          </a:xfrm>
        </p:spPr>
        <p:txBody>
          <a:bodyPr rtlCol="0">
            <a:normAutofit fontScale="92500" lnSpcReduction="20000"/>
          </a:bodyPr>
          <a:lstStyle/>
          <a:p>
            <a:pPr marL="0" indent="0" eaLnBrk="1" fontAlgn="auto" hangingPunct="1">
              <a:spcAft>
                <a:spcPts val="0"/>
              </a:spcAft>
              <a:buFont typeface="Arial"/>
              <a:buNone/>
              <a:defRPr/>
            </a:pPr>
            <a:r>
              <a:rPr lang="es-ES_tradnl" sz="3000" dirty="0" smtClean="0">
                <a:latin typeface="Arial"/>
                <a:ea typeface="+mn-ea"/>
                <a:cs typeface="+mn-cs"/>
              </a:rPr>
              <a:t>7. Demostrar auto-control </a:t>
            </a:r>
          </a:p>
          <a:p>
            <a:pPr marL="0" indent="0" eaLnBrk="1" fontAlgn="auto" hangingPunct="1">
              <a:spcAft>
                <a:spcPts val="0"/>
              </a:spcAft>
              <a:buFont typeface="Arial"/>
              <a:buNone/>
              <a:defRPr/>
            </a:pPr>
            <a:r>
              <a:rPr lang="es-ES_tradnl" sz="3000" dirty="0" smtClean="0">
                <a:latin typeface="Arial"/>
                <a:ea typeface="+mn-ea"/>
                <a:cs typeface="+mn-cs"/>
              </a:rPr>
              <a:t>8. Paciencia  </a:t>
            </a:r>
          </a:p>
          <a:p>
            <a:pPr marL="0" indent="0" eaLnBrk="1" fontAlgn="auto" hangingPunct="1">
              <a:spcAft>
                <a:spcPts val="0"/>
              </a:spcAft>
              <a:buFont typeface="Arial"/>
              <a:buNone/>
              <a:defRPr/>
            </a:pPr>
            <a:r>
              <a:rPr lang="es-ES_tradnl" sz="3000" dirty="0" smtClean="0">
                <a:latin typeface="Arial"/>
                <a:ea typeface="+mn-ea"/>
                <a:cs typeface="+mn-cs"/>
              </a:rPr>
              <a:t>9. Demostrar apoyo emocional</a:t>
            </a:r>
          </a:p>
          <a:p>
            <a:pPr marL="0" indent="0" eaLnBrk="1" fontAlgn="auto" hangingPunct="1">
              <a:spcAft>
                <a:spcPts val="0"/>
              </a:spcAft>
              <a:buFont typeface="Arial"/>
              <a:buNone/>
              <a:defRPr/>
            </a:pPr>
            <a:r>
              <a:rPr lang="es-ES_tradnl" sz="3000" dirty="0" smtClean="0">
                <a:latin typeface="Arial"/>
                <a:ea typeface="+mn-ea"/>
                <a:cs typeface="+mn-cs"/>
              </a:rPr>
              <a:t>10. Solucionar problemas y conflictos </a:t>
            </a:r>
          </a:p>
          <a:p>
            <a:pPr marL="0" indent="0" eaLnBrk="1" fontAlgn="auto" hangingPunct="1">
              <a:spcAft>
                <a:spcPts val="0"/>
              </a:spcAft>
              <a:buFont typeface="Arial"/>
              <a:buNone/>
              <a:defRPr/>
            </a:pPr>
            <a:r>
              <a:rPr lang="es-ES_tradnl" sz="3000" dirty="0" smtClean="0">
                <a:latin typeface="Arial"/>
                <a:ea typeface="+mn-ea"/>
                <a:cs typeface="+mn-cs"/>
              </a:rPr>
              <a:t>11. Convencer o persuadir</a:t>
            </a:r>
          </a:p>
          <a:p>
            <a:pPr marL="0" indent="0" eaLnBrk="1" fontAlgn="auto" hangingPunct="1">
              <a:spcAft>
                <a:spcPts val="0"/>
              </a:spcAft>
              <a:buFont typeface="Arial"/>
              <a:buNone/>
              <a:defRPr/>
            </a:pPr>
            <a:r>
              <a:rPr lang="es-ES_tradnl" sz="3000" dirty="0" smtClean="0">
                <a:latin typeface="Arial"/>
                <a:ea typeface="+mn-ea"/>
                <a:cs typeface="+mn-cs"/>
              </a:rPr>
              <a:t>12. Comunicación intercultural, que requiere de sensibilidad ante diversidades culturales</a:t>
            </a:r>
          </a:p>
          <a:p>
            <a:pPr marL="0" indent="0" eaLnBrk="1" fontAlgn="auto" hangingPunct="1">
              <a:spcAft>
                <a:spcPts val="0"/>
              </a:spcAft>
              <a:buFont typeface="Arial"/>
              <a:buNone/>
              <a:defRPr/>
            </a:pPr>
            <a:r>
              <a:rPr lang="es-ES_tradnl" sz="3000" dirty="0" smtClean="0">
                <a:latin typeface="Arial"/>
                <a:ea typeface="+mn-ea"/>
                <a:cs typeface="+mn-cs"/>
              </a:rPr>
              <a:t>13. Otro, favor de especificar:</a:t>
            </a:r>
          </a:p>
          <a:p>
            <a:pPr eaLnBrk="1" fontAlgn="auto" hangingPunct="1">
              <a:spcAft>
                <a:spcPts val="0"/>
              </a:spcAft>
              <a:buFont typeface="Arial"/>
              <a:buChar char="•"/>
              <a:defRPr/>
            </a:pPr>
            <a:endParaRPr lang="es-ES_tradnl" dirty="0" smtClean="0">
              <a:latin typeface="Arial"/>
              <a:ea typeface="+mn-ea"/>
              <a:cs typeface="+mn-cs"/>
            </a:endParaRPr>
          </a:p>
        </p:txBody>
      </p:sp>
      <p:sp>
        <p:nvSpPr>
          <p:cNvPr id="4" name="Date Placeholder 3"/>
          <p:cNvSpPr>
            <a:spLocks noGrp="1"/>
          </p:cNvSpPr>
          <p:nvPr>
            <p:ph type="dt" sz="quarter" idx="10"/>
          </p:nvPr>
        </p:nvSpPr>
        <p:spPr/>
        <p:txBody>
          <a:bodyPr/>
          <a:lstStyle/>
          <a:p>
            <a:pPr>
              <a:defRPr/>
            </a:pPr>
            <a:fld id="{08FDCBA7-CF6B-914A-99D0-43AC1D440648}" type="datetime1">
              <a:rPr lang="en-US"/>
              <a:pPr>
                <a:defRPr/>
              </a:pPr>
              <a:t>17-03-20</a:t>
            </a:fld>
            <a:endParaRPr lang="en-US"/>
          </a:p>
        </p:txBody>
      </p:sp>
      <p:sp>
        <p:nvSpPr>
          <p:cNvPr id="5" name="Slide Number Placeholder 4"/>
          <p:cNvSpPr>
            <a:spLocks noGrp="1"/>
          </p:cNvSpPr>
          <p:nvPr>
            <p:ph type="sldNum" sz="quarter" idx="12"/>
          </p:nvPr>
        </p:nvSpPr>
        <p:spPr/>
        <p:txBody>
          <a:bodyPr/>
          <a:lstStyle/>
          <a:p>
            <a:pPr>
              <a:defRPr/>
            </a:pPr>
            <a:fld id="{9386E79B-FACE-B040-B232-32592014E03B}" type="slidenum">
              <a:rPr lang="en-US"/>
              <a:pPr>
                <a:defRPr/>
              </a:pPr>
              <a:t>11</a:t>
            </a:fld>
            <a:endParaRPr lang="en-US"/>
          </a:p>
        </p:txBody>
      </p:sp>
    </p:spTree>
    <p:extLst>
      <p:ext uri="{BB962C8B-B14F-4D97-AF65-F5344CB8AC3E}">
        <p14:creationId xmlns:p14="http://schemas.microsoft.com/office/powerpoint/2010/main" val="64257160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s-ES_tradnl" dirty="0" smtClean="0">
                <a:ea typeface="+mj-ea"/>
                <a:cs typeface="+mj-cs"/>
              </a:rPr>
              <a:t>Ejemplo de Respuesta (trabajo femenino):</a:t>
            </a:r>
          </a:p>
        </p:txBody>
      </p:sp>
      <p:sp>
        <p:nvSpPr>
          <p:cNvPr id="55298" name="Content Placeholder 2"/>
          <p:cNvSpPr>
            <a:spLocks noGrp="1"/>
          </p:cNvSpPr>
          <p:nvPr>
            <p:ph idx="1"/>
          </p:nvPr>
        </p:nvSpPr>
        <p:spPr/>
        <p:txBody>
          <a:bodyPr>
            <a:normAutofit fontScale="92500"/>
          </a:bodyPr>
          <a:lstStyle/>
          <a:p>
            <a:pPr eaLnBrk="1" hangingPunct="1">
              <a:lnSpc>
                <a:spcPct val="90000"/>
              </a:lnSpc>
            </a:pPr>
            <a:r>
              <a:rPr lang="es-ES_tradnl" sz="2700">
                <a:latin typeface="Calibri" charset="0"/>
              </a:rPr>
              <a:t>“Cuando nos solicitan algún tipo de ayuda social, se debe escuchar y evaluar el caso. Si no corresponde el beneficio se debe entregar una explicación de la negativa de manera cortés, porque el usuario viene con una carga. Se debe entregar contención emocional.”</a:t>
            </a:r>
          </a:p>
          <a:p>
            <a:pPr eaLnBrk="1" hangingPunct="1">
              <a:lnSpc>
                <a:spcPct val="90000"/>
              </a:lnSpc>
            </a:pPr>
            <a:endParaRPr lang="es-ES_tradnl" sz="2700">
              <a:latin typeface="Calibri" charset="0"/>
            </a:endParaRPr>
          </a:p>
          <a:p>
            <a:pPr eaLnBrk="1" hangingPunct="1">
              <a:lnSpc>
                <a:spcPct val="90000"/>
              </a:lnSpc>
            </a:pPr>
            <a:r>
              <a:rPr lang="es-ES_tradnl" sz="2700">
                <a:latin typeface="Calibri" charset="0"/>
              </a:rPr>
              <a:t>Observación de jefatura: “</a:t>
            </a:r>
            <a:r>
              <a:rPr lang="es-ES_tradnl" altLang="ja-JP" sz="2700" i="1">
                <a:latin typeface="Calibri" charset="0"/>
              </a:rPr>
              <a:t>Creo que en este cargo el punto central debe ser la capacidad de escuchar ya que los funcionarios se acercan a la jefatura de bienestar para contar sus problemas y recibir soluciones.</a:t>
            </a:r>
            <a:r>
              <a:rPr lang="es-ES_tradnl" sz="2700">
                <a:latin typeface="Calibri" charset="0"/>
              </a:rPr>
              <a:t>”</a:t>
            </a:r>
            <a:endParaRPr lang="es-ES_tradnl" altLang="ja-JP" sz="2700">
              <a:latin typeface="Calibri" charset="0"/>
            </a:endParaRPr>
          </a:p>
          <a:p>
            <a:pPr eaLnBrk="1" hangingPunct="1">
              <a:lnSpc>
                <a:spcPct val="90000"/>
              </a:lnSpc>
            </a:pPr>
            <a:endParaRPr lang="en-US" sz="2700">
              <a:latin typeface="Calibri" charset="0"/>
            </a:endParaRPr>
          </a:p>
        </p:txBody>
      </p:sp>
    </p:spTree>
    <p:extLst>
      <p:ext uri="{BB962C8B-B14F-4D97-AF65-F5344CB8AC3E}">
        <p14:creationId xmlns:p14="http://schemas.microsoft.com/office/powerpoint/2010/main" val="29184339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s-ES_tradnl" dirty="0" smtClean="0">
                <a:latin typeface="Arial"/>
                <a:ea typeface="+mj-ea"/>
                <a:cs typeface="+mj-cs"/>
              </a:rPr>
              <a:t>Aplicando el lente de género</a:t>
            </a:r>
            <a:br>
              <a:rPr lang="es-ES_tradnl" dirty="0" smtClean="0">
                <a:latin typeface="Arial"/>
                <a:ea typeface="+mj-ea"/>
                <a:cs typeface="+mj-cs"/>
              </a:rPr>
            </a:br>
            <a:endParaRPr lang="es-ES_tradnl" dirty="0">
              <a:latin typeface="Arial"/>
              <a:ea typeface="+mj-ea"/>
              <a:cs typeface="+mj-cs"/>
            </a:endParaRPr>
          </a:p>
        </p:txBody>
      </p:sp>
      <p:graphicFrame>
        <p:nvGraphicFramePr>
          <p:cNvPr id="6" name="Content Placeholder 5"/>
          <p:cNvGraphicFramePr>
            <a:graphicFrameLocks noGrp="1"/>
          </p:cNvGraphicFramePr>
          <p:nvPr>
            <p:ph idx="1"/>
          </p:nvPr>
        </p:nvGraphicFramePr>
        <p:xfrm>
          <a:off x="863588" y="1160748"/>
          <a:ext cx="7608888" cy="5995778"/>
        </p:xfrm>
        <a:graphic>
          <a:graphicData uri="http://schemas.openxmlformats.org/drawingml/2006/table">
            <a:tbl>
              <a:tblPr firstRow="1" bandRow="1">
                <a:tableStyleId>{5C22544A-7EE6-4342-B048-85BDC9FD1C3A}</a:tableStyleId>
              </a:tblPr>
              <a:tblGrid>
                <a:gridCol w="2100832"/>
                <a:gridCol w="2333995"/>
                <a:gridCol w="3174061"/>
              </a:tblGrid>
              <a:tr h="936104">
                <a:tc>
                  <a:txBody>
                    <a:bodyPr/>
                    <a:lstStyle/>
                    <a:p>
                      <a:r>
                        <a:rPr lang="es-ES_tradnl" sz="2400" noProof="0" smtClean="0">
                          <a:solidFill>
                            <a:schemeClr val="tx1"/>
                          </a:solidFill>
                        </a:rPr>
                        <a:t>Factor</a:t>
                      </a:r>
                      <a:endParaRPr lang="es-ES_tradnl" sz="2400" noProof="0">
                        <a:solidFill>
                          <a:schemeClr val="tx1"/>
                        </a:solidFill>
                      </a:endParaRPr>
                    </a:p>
                  </a:txBody>
                  <a:tcPr marL="91431" marR="91431" marT="45717" marB="45717"/>
                </a:tc>
                <a:tc>
                  <a:txBody>
                    <a:bodyPr/>
                    <a:lstStyle/>
                    <a:p>
                      <a:r>
                        <a:rPr lang="es-ES_tradnl" sz="2400" noProof="0" dirty="0" smtClean="0">
                          <a:solidFill>
                            <a:schemeClr val="tx1"/>
                          </a:solidFill>
                        </a:rPr>
                        <a:t>Sistema Tradicional</a:t>
                      </a:r>
                      <a:endParaRPr lang="es-ES_tradnl" sz="2400" noProof="0" dirty="0">
                        <a:solidFill>
                          <a:schemeClr val="tx1"/>
                        </a:solidFill>
                      </a:endParaRPr>
                    </a:p>
                  </a:txBody>
                  <a:tcPr marL="91431" marR="91431" marT="45717" marB="45717"/>
                </a:tc>
                <a:tc>
                  <a:txBody>
                    <a:bodyPr/>
                    <a:lstStyle/>
                    <a:p>
                      <a:r>
                        <a:rPr lang="es-ES_tradnl" sz="2400" noProof="0" smtClean="0">
                          <a:solidFill>
                            <a:schemeClr val="tx1"/>
                          </a:solidFill>
                        </a:rPr>
                        <a:t>Considerando el trabajo femenino</a:t>
                      </a:r>
                      <a:endParaRPr lang="es-ES_tradnl" sz="2400" noProof="0">
                        <a:solidFill>
                          <a:schemeClr val="tx1"/>
                        </a:solidFill>
                      </a:endParaRPr>
                    </a:p>
                  </a:txBody>
                  <a:tcPr marL="91431" marR="91431" marT="45717" marB="45717"/>
                </a:tc>
              </a:tr>
              <a:tr h="4175754">
                <a:tc>
                  <a:txBody>
                    <a:bodyPr/>
                    <a:lstStyle/>
                    <a:p>
                      <a:r>
                        <a:rPr lang="es-ES_tradnl" sz="2000" noProof="0" dirty="0" smtClean="0"/>
                        <a:t>Responsabilidades</a:t>
                      </a:r>
                      <a:endParaRPr lang="es-ES_tradnl" sz="2000" noProof="0" dirty="0"/>
                    </a:p>
                  </a:txBody>
                  <a:tcPr marL="91431" marR="91431" marT="45717" marB="45717"/>
                </a:tc>
                <a:tc>
                  <a:txBody>
                    <a:bodyPr/>
                    <a:lstStyle/>
                    <a:p>
                      <a:pPr marL="285750" indent="-285750">
                        <a:buFont typeface="Arial"/>
                        <a:buChar char="•"/>
                      </a:pPr>
                      <a:r>
                        <a:rPr lang="es-ES_tradnl" sz="2000" noProof="0" dirty="0" smtClean="0"/>
                        <a:t>Supervisión</a:t>
                      </a:r>
                    </a:p>
                    <a:p>
                      <a:pPr marL="285750" indent="-285750">
                        <a:buFont typeface="Arial"/>
                        <a:buChar char="•"/>
                      </a:pPr>
                      <a:r>
                        <a:rPr lang="es-ES_tradnl" sz="2000" noProof="0" dirty="0" smtClean="0"/>
                        <a:t>Decisiones sobre</a:t>
                      </a:r>
                      <a:r>
                        <a:rPr lang="es-ES_tradnl" sz="2000" baseline="0" noProof="0" dirty="0" smtClean="0"/>
                        <a:t> gastos o manejo de recursos</a:t>
                      </a:r>
                    </a:p>
                    <a:p>
                      <a:pPr marL="285750" indent="-285750">
                        <a:buFont typeface="Arial"/>
                        <a:buChar char="•"/>
                      </a:pPr>
                      <a:r>
                        <a:rPr lang="es-ES_tradnl" sz="2000" strike="sngStrike" baseline="0" noProof="0" dirty="0" smtClean="0"/>
                        <a:t>Coordinación que no incluye autorización de gasto</a:t>
                      </a:r>
                    </a:p>
                    <a:p>
                      <a:pPr marL="285750" indent="-285750">
                        <a:buFont typeface="Arial"/>
                        <a:buChar char="•"/>
                      </a:pPr>
                      <a:endParaRPr lang="es-ES_tradnl" sz="2000" baseline="0" noProof="0" dirty="0" smtClean="0"/>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s-ES_tradnl" sz="2000" i="1" noProof="0" dirty="0" smtClean="0"/>
                        <a:t>Pregunta</a:t>
                      </a:r>
                      <a:r>
                        <a:rPr lang="es-ES_tradnl" sz="2000" i="1" baseline="0" noProof="0" dirty="0" smtClean="0"/>
                        <a:t> en cuestionario:</a:t>
                      </a:r>
                      <a:endParaRPr lang="es-ES_tradnl" sz="2000" noProof="0" dirty="0"/>
                    </a:p>
                  </a:txBody>
                  <a:tcPr marL="91431" marR="91431" marT="45717" marB="45717"/>
                </a:tc>
                <a:tc>
                  <a:txBody>
                    <a:bodyPr/>
                    <a:lstStyle/>
                    <a:p>
                      <a:pPr marL="285750" indent="-285750">
                        <a:buFont typeface="Arial"/>
                        <a:buChar char="•"/>
                      </a:pPr>
                      <a:r>
                        <a:rPr lang="es-ES_tradnl" sz="2000" noProof="0" dirty="0" smtClean="0"/>
                        <a:t>Coordinación de procesos que afectan la producción</a:t>
                      </a:r>
                    </a:p>
                    <a:p>
                      <a:pPr marL="285750" indent="-285750">
                        <a:buFont typeface="Arial"/>
                        <a:buChar char="•"/>
                      </a:pPr>
                      <a:r>
                        <a:rPr lang="es-ES_tradnl" sz="2000" noProof="0" dirty="0" smtClean="0"/>
                        <a:t>Recomendaciones sobre utilización de recursos</a:t>
                      </a:r>
                    </a:p>
                    <a:p>
                      <a:pPr marL="285750" indent="-285750">
                        <a:buFont typeface="Arial"/>
                        <a:buChar char="•"/>
                      </a:pPr>
                      <a:r>
                        <a:rPr lang="es-ES_tradnl" sz="2000" noProof="0" dirty="0" smtClean="0"/>
                        <a:t>Responsabilidad por la salud o seguridad de otras personas</a:t>
                      </a:r>
                    </a:p>
                    <a:p>
                      <a:pPr marL="285750" indent="-285750">
                        <a:buFont typeface="Arial"/>
                        <a:buChar char="•"/>
                      </a:pPr>
                      <a:endParaRPr lang="es-ES_tradnl" sz="2000" noProof="0" dirty="0" smtClean="0"/>
                    </a:p>
                    <a:p>
                      <a:r>
                        <a:rPr lang="es-ES_tradnl" sz="1800" b="1" kern="1200" noProof="0" dirty="0" smtClean="0">
                          <a:solidFill>
                            <a:schemeClr val="dk1"/>
                          </a:solidFill>
                          <a:latin typeface="+mn-lt"/>
                          <a:ea typeface="+mn-ea"/>
                          <a:cs typeface="+mn-cs"/>
                        </a:rPr>
                        <a:t>7b. Describa de qué manera se realiza la planificación de las actividades del cargo, tomando en cuenta el nivel de independencia con el que cuenta.</a:t>
                      </a:r>
                      <a:endParaRPr lang="es-ES_tradnl" sz="2000" b="1" noProof="0" dirty="0"/>
                    </a:p>
                  </a:txBody>
                  <a:tcPr marL="91431" marR="91431" marT="45717" marB="45717"/>
                </a:tc>
              </a:tr>
            </a:tbl>
          </a:graphicData>
        </a:graphic>
      </p:graphicFrame>
      <p:sp>
        <p:nvSpPr>
          <p:cNvPr id="4" name="Date Placeholder 3"/>
          <p:cNvSpPr>
            <a:spLocks noGrp="1"/>
          </p:cNvSpPr>
          <p:nvPr>
            <p:ph type="dt" sz="quarter" idx="10"/>
          </p:nvPr>
        </p:nvSpPr>
        <p:spPr/>
        <p:txBody>
          <a:bodyPr/>
          <a:lstStyle/>
          <a:p>
            <a:pPr>
              <a:defRPr/>
            </a:pPr>
            <a:fld id="{E004B31B-512C-284E-8240-7CCA543A1716}" type="datetime1">
              <a:rPr lang="en-US"/>
              <a:pPr>
                <a:defRPr/>
              </a:pPr>
              <a:t>17-03-20</a:t>
            </a:fld>
            <a:endParaRPr lang="en-US"/>
          </a:p>
        </p:txBody>
      </p:sp>
      <p:sp>
        <p:nvSpPr>
          <p:cNvPr id="5" name="Slide Number Placeholder 4"/>
          <p:cNvSpPr>
            <a:spLocks noGrp="1"/>
          </p:cNvSpPr>
          <p:nvPr>
            <p:ph type="sldNum" sz="quarter" idx="12"/>
          </p:nvPr>
        </p:nvSpPr>
        <p:spPr/>
        <p:txBody>
          <a:bodyPr/>
          <a:lstStyle/>
          <a:p>
            <a:pPr>
              <a:defRPr/>
            </a:pPr>
            <a:fld id="{B32E3482-38A4-D743-9F3B-A5EA827AE321}" type="slidenum">
              <a:rPr lang="en-US"/>
              <a:pPr>
                <a:defRPr/>
              </a:pPr>
              <a:t>13</a:t>
            </a:fld>
            <a:endParaRPr lang="en-US"/>
          </a:p>
        </p:txBody>
      </p:sp>
    </p:spTree>
    <p:extLst>
      <p:ext uri="{BB962C8B-B14F-4D97-AF65-F5344CB8AC3E}">
        <p14:creationId xmlns:p14="http://schemas.microsoft.com/office/powerpoint/2010/main" val="202941619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s-ES_tradnl" dirty="0" smtClean="0">
                <a:ea typeface="+mj-ea"/>
                <a:cs typeface="+mj-cs"/>
              </a:rPr>
              <a:t>Ejemplo de Respuesta (trabajo femenino):</a:t>
            </a:r>
            <a:endParaRPr lang="en-US" dirty="0" smtClean="0">
              <a:ea typeface="+mj-ea"/>
              <a:cs typeface="+mj-cs"/>
            </a:endParaRPr>
          </a:p>
        </p:txBody>
      </p:sp>
      <p:sp>
        <p:nvSpPr>
          <p:cNvPr id="57346" name="Content Placeholder 2"/>
          <p:cNvSpPr>
            <a:spLocks noGrp="1"/>
          </p:cNvSpPr>
          <p:nvPr>
            <p:ph idx="1"/>
          </p:nvPr>
        </p:nvSpPr>
        <p:spPr/>
        <p:txBody>
          <a:bodyPr/>
          <a:lstStyle/>
          <a:p>
            <a:pPr eaLnBrk="1" hangingPunct="1"/>
            <a:r>
              <a:rPr lang="es-ES_tradnl" sz="2700">
                <a:solidFill>
                  <a:srgbClr val="000000"/>
                </a:solidFill>
                <a:latin typeface="Calibri" charset="0"/>
              </a:rPr>
              <a:t>“La planificación se realiza de manera semanal, las tareas diarias se determinan a partir de las actividades que haya que realizar esa semana. Tenemos casi una total independencia en la planificación de las tareas del servicio de bienestar.”</a:t>
            </a:r>
          </a:p>
          <a:p>
            <a:pPr eaLnBrk="1" hangingPunct="1"/>
            <a:endParaRPr lang="es-ES_tradnl" sz="2700">
              <a:solidFill>
                <a:srgbClr val="000000"/>
              </a:solidFill>
              <a:latin typeface="Calibri" charset="0"/>
            </a:endParaRPr>
          </a:p>
          <a:p>
            <a:pPr eaLnBrk="1" hangingPunct="1"/>
            <a:r>
              <a:rPr lang="es-ES_tradnl" sz="2700">
                <a:solidFill>
                  <a:srgbClr val="000000"/>
                </a:solidFill>
                <a:latin typeface="Calibri" charset="0"/>
              </a:rPr>
              <a:t>Observación de la jefatura : “</a:t>
            </a:r>
            <a:r>
              <a:rPr lang="es-ES_tradnl" altLang="ja-JP" sz="2700" i="1">
                <a:latin typeface="Calibri" charset="0"/>
              </a:rPr>
              <a:t>De acuerdo</a:t>
            </a:r>
            <a:r>
              <a:rPr lang="es-ES_tradnl" altLang="ja-JP" sz="2700">
                <a:latin typeface="Calibri" charset="0"/>
              </a:rPr>
              <a:t>.</a:t>
            </a:r>
            <a:r>
              <a:rPr lang="es-ES_tradnl" sz="2700">
                <a:solidFill>
                  <a:srgbClr val="000000"/>
                </a:solidFill>
                <a:latin typeface="Calibri" charset="0"/>
              </a:rPr>
              <a:t>”</a:t>
            </a:r>
            <a:r>
              <a:rPr lang="es-ES_tradnl" altLang="ja-JP" sz="2700">
                <a:solidFill>
                  <a:srgbClr val="000000"/>
                </a:solidFill>
                <a:latin typeface="Calibri" charset="0"/>
              </a:rPr>
              <a:t> </a:t>
            </a:r>
            <a:endParaRPr lang="es-ES_tradnl" altLang="ja-JP" sz="2700">
              <a:latin typeface="Calibri" charset="0"/>
            </a:endParaRPr>
          </a:p>
          <a:p>
            <a:pPr eaLnBrk="1" hangingPunct="1"/>
            <a:endParaRPr lang="en-US">
              <a:latin typeface="Calibri" charset="0"/>
            </a:endParaRPr>
          </a:p>
        </p:txBody>
      </p:sp>
    </p:spTree>
    <p:extLst>
      <p:ext uri="{BB962C8B-B14F-4D97-AF65-F5344CB8AC3E}">
        <p14:creationId xmlns:p14="http://schemas.microsoft.com/office/powerpoint/2010/main" val="99571400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a:xfrm>
            <a:off x="1066800" y="381000"/>
            <a:ext cx="7620000" cy="995363"/>
          </a:xfrm>
        </p:spPr>
        <p:txBody>
          <a:bodyPr/>
          <a:lstStyle/>
          <a:p>
            <a:pPr eaLnBrk="1" hangingPunct="1"/>
            <a:r>
              <a:rPr lang="es-ES_tradnl">
                <a:latin typeface="Arial" charset="0"/>
              </a:rPr>
              <a:t>Aplicando el lente de género</a:t>
            </a:r>
          </a:p>
        </p:txBody>
      </p:sp>
      <p:graphicFrame>
        <p:nvGraphicFramePr>
          <p:cNvPr id="6" name="Content Placeholder 5"/>
          <p:cNvGraphicFramePr>
            <a:graphicFrameLocks noGrp="1"/>
          </p:cNvGraphicFramePr>
          <p:nvPr>
            <p:ph idx="1"/>
          </p:nvPr>
        </p:nvGraphicFramePr>
        <p:xfrm>
          <a:off x="827088" y="1341438"/>
          <a:ext cx="7620000" cy="6258948"/>
        </p:xfrm>
        <a:graphic>
          <a:graphicData uri="http://schemas.openxmlformats.org/drawingml/2006/table">
            <a:tbl>
              <a:tblPr firstRow="1" bandRow="1">
                <a:tableStyleId>{5C22544A-7EE6-4342-B048-85BDC9FD1C3A}</a:tableStyleId>
              </a:tblPr>
              <a:tblGrid>
                <a:gridCol w="1488976"/>
                <a:gridCol w="2448272"/>
                <a:gridCol w="3682752"/>
              </a:tblGrid>
              <a:tr h="864008">
                <a:tc>
                  <a:txBody>
                    <a:bodyPr/>
                    <a:lstStyle/>
                    <a:p>
                      <a:r>
                        <a:rPr lang="es-ES_tradnl" sz="2400" noProof="0" smtClean="0">
                          <a:solidFill>
                            <a:schemeClr val="tx1"/>
                          </a:solidFill>
                        </a:rPr>
                        <a:t>Factor</a:t>
                      </a:r>
                      <a:endParaRPr lang="es-ES_tradnl" sz="2400" noProof="0">
                        <a:solidFill>
                          <a:schemeClr val="tx1"/>
                        </a:solidFill>
                      </a:endParaRPr>
                    </a:p>
                  </a:txBody>
                  <a:tcPr marT="45715" marB="45715"/>
                </a:tc>
                <a:tc>
                  <a:txBody>
                    <a:bodyPr/>
                    <a:lstStyle/>
                    <a:p>
                      <a:r>
                        <a:rPr lang="es-ES_tradnl" sz="2400" noProof="0" dirty="0" smtClean="0">
                          <a:solidFill>
                            <a:schemeClr val="tx1"/>
                          </a:solidFill>
                        </a:rPr>
                        <a:t>Tradicional</a:t>
                      </a:r>
                      <a:endParaRPr lang="es-ES_tradnl" sz="2400" noProof="0" dirty="0">
                        <a:solidFill>
                          <a:schemeClr val="tx1"/>
                        </a:solidFill>
                      </a:endParaRPr>
                    </a:p>
                  </a:txBody>
                  <a:tcPr marT="45715" marB="45715"/>
                </a:tc>
                <a:tc>
                  <a:txBody>
                    <a:bodyPr/>
                    <a:lstStyle/>
                    <a:p>
                      <a:r>
                        <a:rPr lang="es-ES_tradnl" sz="2400" noProof="0" smtClean="0">
                          <a:solidFill>
                            <a:schemeClr val="tx1"/>
                          </a:solidFill>
                        </a:rPr>
                        <a:t>Considerando el trabajo femenino</a:t>
                      </a:r>
                      <a:endParaRPr lang="es-ES_tradnl" sz="2400" noProof="0">
                        <a:solidFill>
                          <a:schemeClr val="tx1"/>
                        </a:solidFill>
                      </a:endParaRPr>
                    </a:p>
                  </a:txBody>
                  <a:tcPr marT="45715" marB="45715"/>
                </a:tc>
              </a:tr>
              <a:tr h="2118315">
                <a:tc>
                  <a:txBody>
                    <a:bodyPr/>
                    <a:lstStyle/>
                    <a:p>
                      <a:r>
                        <a:rPr lang="es-ES_tradnl" sz="1900" noProof="0" dirty="0" smtClean="0"/>
                        <a:t>Esfuerzo</a:t>
                      </a:r>
                      <a:endParaRPr lang="es-ES_tradnl" sz="1900" noProof="0" dirty="0"/>
                    </a:p>
                  </a:txBody>
                  <a:tcPr marT="45715" marB="45715"/>
                </a:tc>
                <a:tc>
                  <a:txBody>
                    <a:bodyPr/>
                    <a:lstStyle/>
                    <a:p>
                      <a:pPr marL="285750" indent="-285750">
                        <a:buFont typeface="Arial"/>
                        <a:buChar char="•"/>
                      </a:pPr>
                      <a:r>
                        <a:rPr lang="es-ES_tradnl" sz="1900" noProof="0" dirty="0" smtClean="0"/>
                        <a:t>Fatiga por manipulación de pesos</a:t>
                      </a:r>
                      <a:r>
                        <a:rPr lang="es-ES_tradnl" sz="1900" baseline="0" noProof="0" dirty="0" smtClean="0"/>
                        <a:t> pesados</a:t>
                      </a:r>
                    </a:p>
                    <a:p>
                      <a:pPr marL="285750" indent="-285750">
                        <a:buFont typeface="Arial"/>
                        <a:buChar char="•"/>
                      </a:pPr>
                      <a:r>
                        <a:rPr lang="es-ES_tradnl" sz="1900" baseline="0" noProof="0" dirty="0" smtClean="0"/>
                        <a:t>Fuerza ejercida sobre objetos</a:t>
                      </a:r>
                      <a:endParaRPr lang="es-ES_tradnl" sz="1900" noProof="0" dirty="0"/>
                    </a:p>
                  </a:txBody>
                  <a:tcPr marT="45715" marB="45715"/>
                </a:tc>
                <a:tc>
                  <a:txBody>
                    <a:bodyPr/>
                    <a:lstStyle/>
                    <a:p>
                      <a:pPr marL="285750" indent="-285750">
                        <a:buFont typeface="Arial"/>
                        <a:buChar char="•"/>
                      </a:pPr>
                      <a:r>
                        <a:rPr lang="es-ES_tradnl" sz="1900" noProof="0" dirty="0" smtClean="0"/>
                        <a:t>Fatiga por uso sostenido de músculos menores (teclado)</a:t>
                      </a:r>
                    </a:p>
                    <a:p>
                      <a:pPr marL="285750" indent="-285750">
                        <a:buFont typeface="Arial"/>
                        <a:buChar char="•"/>
                      </a:pPr>
                      <a:r>
                        <a:rPr lang="es-ES_tradnl" sz="1900" noProof="0" dirty="0" smtClean="0"/>
                        <a:t>Posicionamiento o manipulación de personas (pacientes, niñas/niños)</a:t>
                      </a:r>
                    </a:p>
                    <a:p>
                      <a:pPr marL="285750" indent="-285750">
                        <a:buFont typeface="Arial"/>
                        <a:buChar char="•"/>
                      </a:pPr>
                      <a:r>
                        <a:rPr lang="es-ES_tradnl" sz="1900" noProof="0" dirty="0" smtClean="0"/>
                        <a:t>Concentración en detalles minuciosos</a:t>
                      </a:r>
                      <a:endParaRPr lang="es-ES_tradnl" sz="1900" noProof="0" dirty="0"/>
                    </a:p>
                  </a:txBody>
                  <a:tcPr marT="45715" marB="45715"/>
                </a:tc>
              </a:tr>
              <a:tr h="2118315">
                <a:tc>
                  <a:txBody>
                    <a:bodyPr/>
                    <a:lstStyle/>
                    <a:p>
                      <a:r>
                        <a:rPr lang="es-ES_tradnl" sz="1900" noProof="0" smtClean="0"/>
                        <a:t>Condiciones de Trabajo</a:t>
                      </a:r>
                      <a:endParaRPr lang="es-ES_tradnl" sz="1900" noProof="0"/>
                    </a:p>
                  </a:txBody>
                  <a:tcPr marT="45715" marB="45715"/>
                </a:tc>
                <a:tc>
                  <a:txBody>
                    <a:bodyPr/>
                    <a:lstStyle/>
                    <a:p>
                      <a:pPr marL="285750" indent="-285750">
                        <a:buFont typeface="Arial"/>
                        <a:buChar char="•"/>
                      </a:pPr>
                      <a:r>
                        <a:rPr lang="es-ES_tradnl" sz="1900" noProof="0" dirty="0" smtClean="0"/>
                        <a:t>Extremos de</a:t>
                      </a:r>
                      <a:r>
                        <a:rPr lang="es-ES_tradnl" sz="1900" baseline="0" noProof="0" dirty="0" smtClean="0"/>
                        <a:t> temperatura</a:t>
                      </a:r>
                    </a:p>
                    <a:p>
                      <a:pPr marL="285750" indent="-285750">
                        <a:buFont typeface="Arial"/>
                        <a:buChar char="•"/>
                      </a:pPr>
                      <a:r>
                        <a:rPr lang="es-ES_tradnl" sz="1900" baseline="0" noProof="0" dirty="0" smtClean="0"/>
                        <a:t>Ruidos mecánicos</a:t>
                      </a:r>
                    </a:p>
                    <a:p>
                      <a:pPr marL="285750" indent="-285750">
                        <a:buFont typeface="Arial"/>
                        <a:buChar char="•"/>
                      </a:pPr>
                      <a:r>
                        <a:rPr lang="es-ES_tradnl" sz="1900" baseline="0" noProof="0" dirty="0" smtClean="0"/>
                        <a:t>Riesgo de lesión por manipulación de herramientas o insumos pesados</a:t>
                      </a:r>
                      <a:endParaRPr lang="es-ES_tradnl" sz="1900" noProof="0" dirty="0"/>
                    </a:p>
                  </a:txBody>
                  <a:tcPr marT="45715" marB="45715"/>
                </a:tc>
                <a:tc>
                  <a:txBody>
                    <a:bodyPr/>
                    <a:lstStyle/>
                    <a:p>
                      <a:pPr marL="285750" indent="-285750">
                        <a:buFont typeface="Arial"/>
                        <a:buChar char="•"/>
                      </a:pPr>
                      <a:r>
                        <a:rPr lang="es-ES_tradnl" sz="1900" noProof="0" dirty="0" smtClean="0"/>
                        <a:t>Exposición a hostilidad o agresiones</a:t>
                      </a:r>
                    </a:p>
                    <a:p>
                      <a:pPr marL="285750" indent="-285750">
                        <a:buFont typeface="Arial"/>
                        <a:buChar char="•"/>
                      </a:pPr>
                      <a:r>
                        <a:rPr lang="es-ES_tradnl" sz="1900" noProof="0" dirty="0" smtClean="0"/>
                        <a:t>Exposición al sufrimiento</a:t>
                      </a:r>
                      <a:r>
                        <a:rPr lang="es-ES_tradnl" sz="1900" baseline="0" noProof="0" dirty="0" smtClean="0"/>
                        <a:t> de clientes</a:t>
                      </a:r>
                    </a:p>
                    <a:p>
                      <a:pPr marL="285750" indent="-285750">
                        <a:buFont typeface="Arial"/>
                        <a:buChar char="•"/>
                      </a:pPr>
                      <a:r>
                        <a:rPr lang="es-ES_tradnl" sz="1900" baseline="0" noProof="0" dirty="0" smtClean="0"/>
                        <a:t>Horarios que afectan la participación en rutina familiar</a:t>
                      </a:r>
                      <a:endParaRPr lang="es-ES_tradnl" sz="1900" noProof="0" dirty="0"/>
                    </a:p>
                  </a:txBody>
                  <a:tcPr marT="45715" marB="45715"/>
                </a:tc>
              </a:tr>
            </a:tbl>
          </a:graphicData>
        </a:graphic>
      </p:graphicFrame>
      <p:sp>
        <p:nvSpPr>
          <p:cNvPr id="4" name="Date Placeholder 3"/>
          <p:cNvSpPr>
            <a:spLocks noGrp="1"/>
          </p:cNvSpPr>
          <p:nvPr>
            <p:ph type="dt" sz="quarter" idx="10"/>
          </p:nvPr>
        </p:nvSpPr>
        <p:spPr/>
        <p:txBody>
          <a:bodyPr/>
          <a:lstStyle/>
          <a:p>
            <a:pPr>
              <a:defRPr/>
            </a:pPr>
            <a:fld id="{E004B31B-512C-284E-8240-7CCA543A1716}" type="datetime1">
              <a:rPr lang="en-US"/>
              <a:pPr>
                <a:defRPr/>
              </a:pPr>
              <a:t>17-03-20</a:t>
            </a:fld>
            <a:endParaRPr lang="en-US"/>
          </a:p>
        </p:txBody>
      </p:sp>
      <p:sp>
        <p:nvSpPr>
          <p:cNvPr id="5" name="Slide Number Placeholder 4"/>
          <p:cNvSpPr>
            <a:spLocks noGrp="1"/>
          </p:cNvSpPr>
          <p:nvPr>
            <p:ph type="sldNum" sz="quarter" idx="12"/>
          </p:nvPr>
        </p:nvSpPr>
        <p:spPr/>
        <p:txBody>
          <a:bodyPr/>
          <a:lstStyle/>
          <a:p>
            <a:pPr>
              <a:defRPr/>
            </a:pPr>
            <a:fld id="{380BD12E-C8CF-8640-8796-474465D9B6EC}" type="slidenum">
              <a:rPr lang="en-US"/>
              <a:pPr>
                <a:defRPr/>
              </a:pPr>
              <a:t>15</a:t>
            </a:fld>
            <a:endParaRPr lang="en-US"/>
          </a:p>
        </p:txBody>
      </p:sp>
    </p:spTree>
    <p:extLst>
      <p:ext uri="{BB962C8B-B14F-4D97-AF65-F5344CB8AC3E}">
        <p14:creationId xmlns:p14="http://schemas.microsoft.com/office/powerpoint/2010/main" val="114585065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noProof="0" dirty="0" smtClean="0"/>
              <a:t>El trato igual no siempre produce el mismo acceso</a:t>
            </a:r>
            <a:endParaRPr lang="es-ES_tradnl" noProof="0" dirty="0"/>
          </a:p>
        </p:txBody>
      </p:sp>
      <p:pic>
        <p:nvPicPr>
          <p:cNvPr id="5" name="Content Placeholder 4" descr="equidad-igualdad.jpg"/>
          <p:cNvPicPr>
            <a:picLocks noGrp="1" noChangeAspect="1"/>
          </p:cNvPicPr>
          <p:nvPr>
            <p:ph idx="1"/>
          </p:nvPr>
        </p:nvPicPr>
        <p:blipFill>
          <a:blip r:embed="rId2">
            <a:extLst>
              <a:ext uri="{28A0092B-C50C-407E-A947-70E740481C1C}">
                <a14:useLocalDpi xmlns:a14="http://schemas.microsoft.com/office/drawing/2010/main" val="0"/>
              </a:ext>
            </a:extLst>
          </a:blip>
          <a:srcRect t="3735" b="3735"/>
          <a:stretch>
            <a:fillRect/>
          </a:stretch>
        </p:blipFill>
        <p:spPr/>
      </p:pic>
      <p:sp>
        <p:nvSpPr>
          <p:cNvPr id="4" name="Footer Placeholder 3"/>
          <p:cNvSpPr>
            <a:spLocks noGrp="1"/>
          </p:cNvSpPr>
          <p:nvPr>
            <p:ph type="ftr" sz="quarter" idx="11"/>
          </p:nvPr>
        </p:nvSpPr>
        <p:spPr/>
        <p:txBody>
          <a:bodyPr/>
          <a:lstStyle/>
          <a:p>
            <a:r>
              <a:rPr lang="en-US" dirty="0" smtClean="0"/>
              <a:t>Daina Z. Green, Especialista en Equidad de Género</a:t>
            </a:r>
            <a:endParaRPr lang="en-US" dirty="0"/>
          </a:p>
        </p:txBody>
      </p:sp>
    </p:spTree>
    <p:extLst>
      <p:ext uri="{BB962C8B-B14F-4D97-AF65-F5344CB8AC3E}">
        <p14:creationId xmlns:p14="http://schemas.microsoft.com/office/powerpoint/2010/main" val="203397312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noProof="0" dirty="0" smtClean="0"/>
              <a:t>Un Proceso Paritario</a:t>
            </a:r>
            <a:endParaRPr lang="es-ES_tradnl" noProof="0" dirty="0"/>
          </a:p>
        </p:txBody>
      </p:sp>
      <p:sp>
        <p:nvSpPr>
          <p:cNvPr id="3" name="Content Placeholder 2"/>
          <p:cNvSpPr>
            <a:spLocks noGrp="1"/>
          </p:cNvSpPr>
          <p:nvPr>
            <p:ph idx="1"/>
          </p:nvPr>
        </p:nvSpPr>
        <p:spPr/>
        <p:txBody>
          <a:bodyPr>
            <a:normAutofit fontScale="70000" lnSpcReduction="20000"/>
          </a:bodyPr>
          <a:lstStyle/>
          <a:p>
            <a:pPr marL="0" indent="0">
              <a:lnSpc>
                <a:spcPct val="90000"/>
              </a:lnSpc>
              <a:buNone/>
              <a:defRPr/>
            </a:pPr>
            <a:r>
              <a:rPr lang="es-ES_tradnl" sz="2600" b="1" noProof="0" dirty="0" smtClean="0">
                <a:cs typeface="Calisto MT"/>
              </a:rPr>
              <a:t>Un Comité Interno Paritario:</a:t>
            </a:r>
          </a:p>
          <a:p>
            <a:pPr>
              <a:lnSpc>
                <a:spcPct val="90000"/>
              </a:lnSpc>
              <a:defRPr/>
            </a:pPr>
            <a:r>
              <a:rPr lang="es-ES_tradnl" noProof="0" dirty="0" smtClean="0">
                <a:cs typeface="Calisto MT"/>
              </a:rPr>
              <a:t>gestiona el proyecto</a:t>
            </a:r>
          </a:p>
          <a:p>
            <a:pPr>
              <a:lnSpc>
                <a:spcPct val="90000"/>
              </a:lnSpc>
              <a:defRPr/>
            </a:pPr>
            <a:r>
              <a:rPr lang="es-ES_tradnl" noProof="0" dirty="0" smtClean="0">
                <a:cs typeface="Calisto MT"/>
              </a:rPr>
              <a:t>recibe formación en los principios de evaluación de puestos y cómo integrar la perspectiva de género</a:t>
            </a:r>
          </a:p>
          <a:p>
            <a:pPr>
              <a:lnSpc>
                <a:spcPct val="90000"/>
              </a:lnSpc>
              <a:defRPr/>
            </a:pPr>
            <a:r>
              <a:rPr lang="es-ES_tradnl" noProof="0" dirty="0" smtClean="0">
                <a:cs typeface="Calisto MT"/>
              </a:rPr>
              <a:t>elabora o adapta herramientas para asegurar una valoración libre de prejuicios sexistas (logrando visibilizar y valorar el trabajo tanto “femenino” como “masculino”)</a:t>
            </a:r>
          </a:p>
          <a:p>
            <a:pPr>
              <a:lnSpc>
                <a:spcPct val="90000"/>
              </a:lnSpc>
              <a:defRPr/>
            </a:pPr>
            <a:r>
              <a:rPr lang="es-ES_tradnl" noProof="0" dirty="0" smtClean="0">
                <a:cs typeface="Calisto MT"/>
              </a:rPr>
              <a:t>define cuáles cargos se designan como masculinos y femeninos</a:t>
            </a:r>
          </a:p>
          <a:p>
            <a:pPr>
              <a:lnSpc>
                <a:spcPct val="90000"/>
              </a:lnSpc>
              <a:defRPr/>
            </a:pPr>
            <a:r>
              <a:rPr lang="es-ES_tradnl" noProof="0" dirty="0" smtClean="0">
                <a:cs typeface="Calisto MT"/>
              </a:rPr>
              <a:t>define proceso para levantar información sobre los requisitos de cargos y para evaluar los cargos</a:t>
            </a:r>
          </a:p>
          <a:p>
            <a:pPr>
              <a:lnSpc>
                <a:spcPct val="90000"/>
              </a:lnSpc>
              <a:defRPr/>
            </a:pPr>
            <a:r>
              <a:rPr lang="es-ES_tradnl" noProof="0" dirty="0" smtClean="0">
                <a:cs typeface="Calisto MT"/>
              </a:rPr>
              <a:t>evalúa los cargos</a:t>
            </a:r>
          </a:p>
          <a:p>
            <a:pPr>
              <a:lnSpc>
                <a:spcPct val="90000"/>
              </a:lnSpc>
              <a:defRPr/>
            </a:pPr>
            <a:r>
              <a:rPr lang="es-ES_tradnl" noProof="0" dirty="0" smtClean="0">
                <a:cs typeface="Calisto MT"/>
              </a:rPr>
              <a:t>lleva a cabo las comparaciones entre valor (puntaje) y remuneración</a:t>
            </a:r>
            <a:endParaRPr lang="es-ES_tradnl" noProof="0" dirty="0"/>
          </a:p>
        </p:txBody>
      </p:sp>
      <p:sp>
        <p:nvSpPr>
          <p:cNvPr id="4" name="Footer Placeholder 3"/>
          <p:cNvSpPr>
            <a:spLocks noGrp="1"/>
          </p:cNvSpPr>
          <p:nvPr>
            <p:ph type="ftr" sz="quarter" idx="11"/>
          </p:nvPr>
        </p:nvSpPr>
        <p:spPr/>
        <p:txBody>
          <a:bodyPr/>
          <a:lstStyle/>
          <a:p>
            <a:r>
              <a:rPr lang="en-US" dirty="0" smtClean="0"/>
              <a:t>Daina Z. Green, Especialista en Equidad de Género</a:t>
            </a:r>
            <a:endParaRPr lang="en-US" dirty="0"/>
          </a:p>
        </p:txBody>
      </p:sp>
    </p:spTree>
    <p:extLst>
      <p:ext uri="{BB962C8B-B14F-4D97-AF65-F5344CB8AC3E}">
        <p14:creationId xmlns:p14="http://schemas.microsoft.com/office/powerpoint/2010/main" val="112139999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083049"/>
          </a:xfrm>
        </p:spPr>
        <p:txBody>
          <a:bodyPr/>
          <a:lstStyle/>
          <a:p>
            <a:pPr>
              <a:defRPr/>
            </a:pPr>
            <a:r>
              <a:rPr lang="es-ES_tradnl" b="1" noProof="0" dirty="0" smtClean="0"/>
              <a:t>Los 4 criterios (factores)</a:t>
            </a:r>
            <a:endParaRPr lang="es-ES_tradnl" b="1" noProof="0" dirty="0"/>
          </a:p>
        </p:txBody>
      </p:sp>
      <p:sp>
        <p:nvSpPr>
          <p:cNvPr id="3" name="Content Placeholder 2"/>
          <p:cNvSpPr>
            <a:spLocks noGrp="1"/>
          </p:cNvSpPr>
          <p:nvPr>
            <p:ph idx="1"/>
          </p:nvPr>
        </p:nvSpPr>
        <p:spPr/>
        <p:txBody>
          <a:bodyPr>
            <a:normAutofit/>
          </a:bodyPr>
          <a:lstStyle/>
          <a:p>
            <a:pPr>
              <a:defRPr/>
            </a:pPr>
            <a:r>
              <a:rPr lang="es-ES_tradnl" sz="3600" noProof="0" dirty="0" smtClean="0"/>
              <a:t>Competencias (calificaciones)</a:t>
            </a:r>
          </a:p>
          <a:p>
            <a:pPr>
              <a:defRPr/>
            </a:pPr>
            <a:r>
              <a:rPr lang="es-ES_tradnl" sz="3600" noProof="0" dirty="0" smtClean="0"/>
              <a:t>Responsabilidades</a:t>
            </a:r>
          </a:p>
          <a:p>
            <a:pPr>
              <a:defRPr/>
            </a:pPr>
            <a:r>
              <a:rPr lang="es-ES_tradnl" sz="3600" noProof="0" dirty="0" smtClean="0"/>
              <a:t>Esfuerzos</a:t>
            </a:r>
          </a:p>
          <a:p>
            <a:pPr>
              <a:defRPr/>
            </a:pPr>
            <a:r>
              <a:rPr lang="es-ES_tradnl" sz="3600" noProof="0" dirty="0" smtClean="0"/>
              <a:t>Condiciones de trabajo</a:t>
            </a:r>
          </a:p>
          <a:p>
            <a:pPr marL="0" indent="0">
              <a:buFontTx/>
              <a:buNone/>
              <a:defRPr/>
            </a:pPr>
            <a:r>
              <a:rPr lang="es-ES_tradnl" sz="2400" b="1" noProof="0" dirty="0" smtClean="0"/>
              <a:t>Estos criterios avalados internacionalmente reflejan los objetivos plasmados en el Convenio 100 OIT </a:t>
            </a:r>
          </a:p>
        </p:txBody>
      </p:sp>
      <p:sp>
        <p:nvSpPr>
          <p:cNvPr id="6" name="Footer Placeholder 5"/>
          <p:cNvSpPr>
            <a:spLocks noGrp="1"/>
          </p:cNvSpPr>
          <p:nvPr>
            <p:ph type="ftr" sz="quarter" idx="11"/>
          </p:nvPr>
        </p:nvSpPr>
        <p:spPr/>
        <p:txBody>
          <a:bodyPr/>
          <a:lstStyle/>
          <a:p>
            <a:r>
              <a:rPr lang="en-US" dirty="0" smtClean="0"/>
              <a:t>Daina Z. Green, Especialista en Equidad de Género</a:t>
            </a:r>
            <a:endParaRPr lang="en-US" dirty="0"/>
          </a:p>
        </p:txBody>
      </p:sp>
    </p:spTree>
    <p:extLst>
      <p:ext uri="{BB962C8B-B14F-4D97-AF65-F5344CB8AC3E}">
        <p14:creationId xmlns:p14="http://schemas.microsoft.com/office/powerpoint/2010/main" val="69044414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b="1" noProof="0" dirty="0" smtClean="0"/>
              <a:t>La Evaluación</a:t>
            </a:r>
            <a:endParaRPr lang="es-ES_tradnl" b="1" noProof="0" dirty="0"/>
          </a:p>
        </p:txBody>
      </p:sp>
      <p:sp>
        <p:nvSpPr>
          <p:cNvPr id="3" name="Content Placeholder 2"/>
          <p:cNvSpPr>
            <a:spLocks noGrp="1"/>
          </p:cNvSpPr>
          <p:nvPr>
            <p:ph idx="1"/>
          </p:nvPr>
        </p:nvSpPr>
        <p:spPr/>
        <p:txBody>
          <a:bodyPr>
            <a:normAutofit fontScale="92500" lnSpcReduction="10000"/>
          </a:bodyPr>
          <a:lstStyle/>
          <a:p>
            <a:pPr>
              <a:lnSpc>
                <a:spcPct val="90000"/>
              </a:lnSpc>
              <a:defRPr/>
            </a:pPr>
            <a:r>
              <a:rPr lang="es-ES_tradnl" noProof="0" dirty="0" smtClean="0">
                <a:cs typeface="Calisto MT"/>
              </a:rPr>
              <a:t>El Comité aplica las herramientas a todos los empleos </a:t>
            </a:r>
          </a:p>
          <a:p>
            <a:pPr>
              <a:lnSpc>
                <a:spcPct val="90000"/>
              </a:lnSpc>
              <a:defRPr/>
            </a:pPr>
            <a:r>
              <a:rPr lang="es-ES_tradnl" noProof="0" dirty="0" smtClean="0">
                <a:cs typeface="Calisto MT"/>
              </a:rPr>
              <a:t>Las personas que desempeñan el cargo describen los requisitos de su trabajo, complementado con observaciones de sus supervisores  </a:t>
            </a:r>
          </a:p>
          <a:p>
            <a:pPr>
              <a:lnSpc>
                <a:spcPct val="90000"/>
              </a:lnSpc>
              <a:defRPr/>
            </a:pPr>
            <a:r>
              <a:rPr lang="es-ES_tradnl" noProof="0" dirty="0" smtClean="0">
                <a:cs typeface="Calisto MT"/>
              </a:rPr>
              <a:t>El Comité aplica la ponderación y define cuáles trabajos se pueden considerar como equivalentes o comparables  (en base a un puntaje total global)</a:t>
            </a:r>
          </a:p>
          <a:p>
            <a:pPr>
              <a:lnSpc>
                <a:spcPct val="90000"/>
              </a:lnSpc>
              <a:defRPr/>
            </a:pPr>
            <a:r>
              <a:rPr lang="es-ES_tradnl" noProof="0" dirty="0" smtClean="0">
                <a:cs typeface="Calisto MT"/>
              </a:rPr>
              <a:t>Se calcula cualquier brecha salarial entre trabajos femeninos y masculinos de igual valor (presente y retroactivamente)</a:t>
            </a:r>
          </a:p>
          <a:p>
            <a:pPr>
              <a:lnSpc>
                <a:spcPct val="90000"/>
              </a:lnSpc>
              <a:defRPr/>
            </a:pPr>
            <a:r>
              <a:rPr lang="es-ES_tradnl" noProof="0" dirty="0" smtClean="0">
                <a:cs typeface="Calisto MT"/>
              </a:rPr>
              <a:t>Las partes elaboran y comunican un plan de equidad salarial con plan de ajustes (si hay lugar)</a:t>
            </a:r>
          </a:p>
          <a:p>
            <a:pPr>
              <a:lnSpc>
                <a:spcPct val="90000"/>
              </a:lnSpc>
              <a:defRPr/>
            </a:pPr>
            <a:endParaRPr lang="es-ES_tradnl" noProof="0" dirty="0"/>
          </a:p>
        </p:txBody>
      </p:sp>
      <p:sp>
        <p:nvSpPr>
          <p:cNvPr id="4" name="Footer Placeholder 3"/>
          <p:cNvSpPr>
            <a:spLocks noGrp="1"/>
          </p:cNvSpPr>
          <p:nvPr>
            <p:ph type="ftr" sz="quarter" idx="11"/>
          </p:nvPr>
        </p:nvSpPr>
        <p:spPr/>
        <p:txBody>
          <a:bodyPr/>
          <a:lstStyle/>
          <a:p>
            <a:r>
              <a:rPr lang="en-US" dirty="0" smtClean="0"/>
              <a:t>Daina Z. Green, Especialista en Equidad de Género</a:t>
            </a:r>
            <a:endParaRPr lang="en-US" dirty="0"/>
          </a:p>
        </p:txBody>
      </p:sp>
    </p:spTree>
    <p:extLst>
      <p:ext uri="{BB962C8B-B14F-4D97-AF65-F5344CB8AC3E}">
        <p14:creationId xmlns:p14="http://schemas.microsoft.com/office/powerpoint/2010/main" val="219431945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z="3600" b="1" noProof="0" dirty="0" smtClean="0"/>
              <a:t>LA EQUIDAD SALARIAL Y LA SEGREGACION OCUPACIONAL</a:t>
            </a:r>
            <a:endParaRPr lang="es-ES_tradnl" sz="3600" b="1" noProof="0" dirty="0"/>
          </a:p>
        </p:txBody>
      </p:sp>
      <p:sp>
        <p:nvSpPr>
          <p:cNvPr id="3" name="Content Placeholder 2"/>
          <p:cNvSpPr>
            <a:spLocks noGrp="1"/>
          </p:cNvSpPr>
          <p:nvPr>
            <p:ph idx="1"/>
          </p:nvPr>
        </p:nvSpPr>
        <p:spPr/>
        <p:txBody>
          <a:bodyPr>
            <a:normAutofit fontScale="25000" lnSpcReduction="20000"/>
          </a:bodyPr>
          <a:lstStyle/>
          <a:p>
            <a:pPr marL="0" indent="0">
              <a:buNone/>
            </a:pPr>
            <a:r>
              <a:rPr lang="es-ES_tradnl" sz="7000" i="1" noProof="0" dirty="0" smtClean="0">
                <a:latin typeface="Arial Black"/>
                <a:cs typeface="Arial Black"/>
              </a:rPr>
              <a:t>En casi todos los países del mundo, las mujeres tienden a ganar menos</a:t>
            </a:r>
            <a:r>
              <a:rPr lang="es-ES_tradnl" sz="7000" b="1" i="1" noProof="0" dirty="0" smtClean="0">
                <a:latin typeface="Arial Black"/>
                <a:cs typeface="Arial Black"/>
              </a:rPr>
              <a:t>.  	</a:t>
            </a:r>
            <a:r>
              <a:rPr lang="es-ES_tradnl" sz="11200" i="1" noProof="0" dirty="0" smtClean="0">
                <a:latin typeface="Abadi MT Condensed Extra Bold"/>
                <a:cs typeface="Abadi MT Condensed Extra Bold"/>
              </a:rPr>
              <a:t>¿Por qué?</a:t>
            </a:r>
          </a:p>
          <a:p>
            <a:pPr marL="0" indent="0">
              <a:buNone/>
            </a:pPr>
            <a:r>
              <a:rPr lang="es-ES_tradnl" sz="9600" b="1" noProof="0" dirty="0" smtClean="0"/>
              <a:t>Por la exclusión…</a:t>
            </a:r>
          </a:p>
          <a:p>
            <a:pPr lvl="0"/>
            <a:r>
              <a:rPr lang="es-ES_tradnl" sz="7000" b="1" noProof="0" dirty="0" smtClean="0"/>
              <a:t>Desigual división </a:t>
            </a:r>
            <a:r>
              <a:rPr lang="es-ES_tradnl" sz="7000" noProof="0" dirty="0" smtClean="0"/>
              <a:t>de responsabilidades familiares hace que muchas mujeres trabajan menos horas en sus empresas, por lo que tienen menos acceso a las oportunidades de </a:t>
            </a:r>
            <a:r>
              <a:rPr lang="es-ES_tradnl" sz="7000" b="1" noProof="0" dirty="0" smtClean="0"/>
              <a:t>formación</a:t>
            </a:r>
            <a:endParaRPr lang="es-ES_tradnl" sz="7000" noProof="0" dirty="0" smtClean="0"/>
          </a:p>
          <a:p>
            <a:pPr lvl="0"/>
            <a:r>
              <a:rPr lang="es-ES_tradnl" sz="7000" noProof="0" dirty="0" smtClean="0"/>
              <a:t>y de </a:t>
            </a:r>
            <a:r>
              <a:rPr lang="es-ES_tradnl" sz="7000" b="1" noProof="0" dirty="0" smtClean="0"/>
              <a:t>ascenso</a:t>
            </a:r>
            <a:r>
              <a:rPr lang="es-ES_tradnl" sz="7000" noProof="0" dirty="0" smtClean="0"/>
              <a:t> </a:t>
            </a:r>
          </a:p>
          <a:p>
            <a:r>
              <a:rPr lang="es-ES_tradnl" sz="7000" b="1" noProof="0" dirty="0" smtClean="0"/>
              <a:t>Discriminación</a:t>
            </a:r>
            <a:r>
              <a:rPr lang="es-ES_tradnl" sz="7000" noProof="0" dirty="0" smtClean="0"/>
              <a:t> en la selección de personal, la promoción en el trabajo, la formación profesional por prejuicios</a:t>
            </a:r>
          </a:p>
          <a:p>
            <a:pPr lvl="0"/>
            <a:r>
              <a:rPr lang="es-ES_tradnl" sz="7000" noProof="0" dirty="0" smtClean="0"/>
              <a:t>Y la </a:t>
            </a:r>
            <a:r>
              <a:rPr lang="es-ES_tradnl" sz="7000" b="1" noProof="0" dirty="0" smtClean="0"/>
              <a:t>exclusión</a:t>
            </a:r>
            <a:r>
              <a:rPr lang="es-ES_tradnl" sz="7000" noProof="0" dirty="0" smtClean="0"/>
              <a:t> de ocupaciones eminentemente masculinas y la canalización hacia otras, tradicionalmente de cuidados, administración y ventas.</a:t>
            </a:r>
            <a:endParaRPr lang="es-ES_tradnl" sz="7000" noProof="0" dirty="0"/>
          </a:p>
        </p:txBody>
      </p:sp>
      <p:sp>
        <p:nvSpPr>
          <p:cNvPr id="4" name="Footer Placeholder 3"/>
          <p:cNvSpPr>
            <a:spLocks noGrp="1"/>
          </p:cNvSpPr>
          <p:nvPr>
            <p:ph type="ftr" sz="quarter" idx="11"/>
          </p:nvPr>
        </p:nvSpPr>
        <p:spPr/>
        <p:txBody>
          <a:bodyPr/>
          <a:lstStyle/>
          <a:p>
            <a:r>
              <a:rPr lang="en-US" dirty="0" smtClean="0"/>
              <a:t>Daina Z. Green, Especialista en Equidad de Género</a:t>
            </a:r>
            <a:endParaRPr lang="en-US" dirty="0"/>
          </a:p>
        </p:txBody>
      </p:sp>
      <p:sp>
        <p:nvSpPr>
          <p:cNvPr id="5" name="TextBox 4"/>
          <p:cNvSpPr txBox="1"/>
          <p:nvPr/>
        </p:nvSpPr>
        <p:spPr>
          <a:xfrm>
            <a:off x="772502" y="94277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21521141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430475"/>
            <a:ext cx="8042276" cy="817902"/>
          </a:xfrm>
        </p:spPr>
        <p:txBody>
          <a:bodyPr/>
          <a:lstStyle/>
          <a:p>
            <a:r>
              <a:rPr lang="es-ES_tradnl" sz="4000" noProof="0" dirty="0" smtClean="0"/>
              <a:t>Ejemplo de Sistema de Factores/Subfactores</a:t>
            </a:r>
            <a:endParaRPr lang="es-ES_tradnl" sz="4000" noProof="0" dirty="0"/>
          </a:p>
        </p:txBody>
      </p:sp>
      <p:pic>
        <p:nvPicPr>
          <p:cNvPr id="10" name="Content Placeholder 9" descr="factoressubfactores.pdf"/>
          <p:cNvPicPr>
            <a:picLocks noGrp="1" noChangeAspect="1"/>
          </p:cNvPicPr>
          <p:nvPr>
            <p:ph idx="1"/>
          </p:nvPr>
        </p:nvPicPr>
        <p:blipFill>
          <a:blip r:embed="rId2">
            <a:extLst>
              <a:ext uri="{28A0092B-C50C-407E-A947-70E740481C1C}">
                <a14:useLocalDpi xmlns:a14="http://schemas.microsoft.com/office/drawing/2010/main" val="0"/>
              </a:ext>
            </a:extLst>
          </a:blip>
          <a:srcRect t="15054" b="15054"/>
          <a:stretch>
            <a:fillRect/>
          </a:stretch>
        </p:blipFill>
        <p:spPr>
          <a:xfrm>
            <a:off x="1550333" y="937115"/>
            <a:ext cx="11347734" cy="6365385"/>
          </a:xfrm>
        </p:spPr>
      </p:pic>
      <p:sp>
        <p:nvSpPr>
          <p:cNvPr id="3" name="Footer Placeholder 2"/>
          <p:cNvSpPr>
            <a:spLocks noGrp="1"/>
          </p:cNvSpPr>
          <p:nvPr>
            <p:ph type="ftr" sz="quarter" idx="11"/>
          </p:nvPr>
        </p:nvSpPr>
        <p:spPr/>
        <p:txBody>
          <a:bodyPr/>
          <a:lstStyle/>
          <a:p>
            <a:r>
              <a:rPr lang="en-US" dirty="0" smtClean="0"/>
              <a:t>Daina Z. Green, Especialista en Equidad de Género</a:t>
            </a:r>
            <a:endParaRPr lang="en-US" dirty="0"/>
          </a:p>
        </p:txBody>
      </p:sp>
    </p:spTree>
    <p:extLst>
      <p:ext uri="{BB962C8B-B14F-4D97-AF65-F5344CB8AC3E}">
        <p14:creationId xmlns:p14="http://schemas.microsoft.com/office/powerpoint/2010/main" val="57273074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noProof="0" dirty="0" smtClean="0"/>
              <a:t>Modelo Ponderación de Factores</a:t>
            </a:r>
            <a:endParaRPr lang="es-ES_tradnl" noProof="0" dirty="0"/>
          </a:p>
        </p:txBody>
      </p:sp>
      <p:pic>
        <p:nvPicPr>
          <p:cNvPr id="7" name="Content Placeholder 6" descr="modelopond-0.pdf"/>
          <p:cNvPicPr>
            <a:picLocks noGrp="1" noChangeAspect="1"/>
          </p:cNvPicPr>
          <p:nvPr>
            <p:ph idx="1"/>
          </p:nvPr>
        </p:nvPicPr>
        <p:blipFill>
          <a:blip r:embed="rId2">
            <a:extLst>
              <a:ext uri="{28A0092B-C50C-407E-A947-70E740481C1C}">
                <a14:useLocalDpi xmlns:a14="http://schemas.microsoft.com/office/drawing/2010/main" val="0"/>
              </a:ext>
            </a:extLst>
          </a:blip>
          <a:srcRect t="15054" b="15054"/>
          <a:stretch>
            <a:fillRect/>
          </a:stretch>
        </p:blipFill>
        <p:spPr>
          <a:xfrm>
            <a:off x="91440" y="1751736"/>
            <a:ext cx="9052560" cy="4889057"/>
          </a:xfrm>
        </p:spPr>
      </p:pic>
      <p:sp>
        <p:nvSpPr>
          <p:cNvPr id="3" name="Footer Placeholder 2"/>
          <p:cNvSpPr>
            <a:spLocks noGrp="1"/>
          </p:cNvSpPr>
          <p:nvPr>
            <p:ph type="ftr" sz="quarter" idx="11"/>
          </p:nvPr>
        </p:nvSpPr>
        <p:spPr/>
        <p:txBody>
          <a:bodyPr/>
          <a:lstStyle/>
          <a:p>
            <a:r>
              <a:rPr lang="en-US" dirty="0" smtClean="0"/>
              <a:t>Daina Z. Green, Especialista en Equidad de Género</a:t>
            </a:r>
            <a:endParaRPr lang="en-US" dirty="0"/>
          </a:p>
        </p:txBody>
      </p:sp>
    </p:spTree>
    <p:extLst>
      <p:ext uri="{BB962C8B-B14F-4D97-AF65-F5344CB8AC3E}">
        <p14:creationId xmlns:p14="http://schemas.microsoft.com/office/powerpoint/2010/main" val="134815315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noProof="0" dirty="0" smtClean="0"/>
              <a:t>Recursos</a:t>
            </a:r>
            <a:endParaRPr lang="es-ES_tradnl" noProof="0" dirty="0"/>
          </a:p>
        </p:txBody>
      </p:sp>
      <p:sp>
        <p:nvSpPr>
          <p:cNvPr id="3" name="Content Placeholder 2"/>
          <p:cNvSpPr>
            <a:spLocks noGrp="1"/>
          </p:cNvSpPr>
          <p:nvPr>
            <p:ph idx="1"/>
          </p:nvPr>
        </p:nvSpPr>
        <p:spPr/>
        <p:txBody>
          <a:bodyPr>
            <a:normAutofit fontScale="85000" lnSpcReduction="20000"/>
          </a:bodyPr>
          <a:lstStyle/>
          <a:p>
            <a:r>
              <a:rPr lang="es-ES_tradnl" noProof="0" dirty="0" smtClean="0"/>
              <a:t>Modelo OIT: </a:t>
            </a:r>
            <a:r>
              <a:rPr lang="es-ES_tradnl" noProof="0" dirty="0" smtClean="0">
                <a:hlinkClick r:id="rId2"/>
              </a:rPr>
              <a:t>http://www.ilo.org/wcmsp5/groups/public/---ed_norm/---declaration/documents/publication/wcms_101326.pdf</a:t>
            </a:r>
            <a:r>
              <a:rPr lang="es-ES_tradnl" noProof="0" dirty="0" smtClean="0"/>
              <a:t> </a:t>
            </a:r>
          </a:p>
          <a:p>
            <a:r>
              <a:rPr lang="es-ES_tradnl" noProof="0" dirty="0" smtClean="0"/>
              <a:t>Modelo ISP – Reduciendo la brecha salarial de género: </a:t>
            </a:r>
            <a:r>
              <a:rPr lang="es-ES_tradnl" noProof="0" dirty="0" smtClean="0">
                <a:hlinkClick r:id="rId3"/>
              </a:rPr>
              <a:t>http://www.world-psi.org/es/reduciendo-la-brecha-salarial-de-genero</a:t>
            </a:r>
            <a:endParaRPr lang="es-ES_tradnl" noProof="0" dirty="0" smtClean="0"/>
          </a:p>
          <a:p>
            <a:r>
              <a:rPr lang="es-ES_tradnl" noProof="0" dirty="0" smtClean="0"/>
              <a:t>Modelo gobierno de Ontario (Canadá) –varios documentos en inglés: </a:t>
            </a:r>
            <a:r>
              <a:rPr lang="es-ES_tradnl" noProof="0" dirty="0" smtClean="0">
                <a:hlinkClick r:id="rId4"/>
              </a:rPr>
              <a:t>http://www.payequity.gov.on.ca/en/resources/case_tools.php</a:t>
            </a:r>
            <a:r>
              <a:rPr lang="es-ES_tradnl" noProof="0" dirty="0" smtClean="0"/>
              <a:t> </a:t>
            </a:r>
          </a:p>
          <a:p>
            <a:r>
              <a:rPr lang="es-ES_tradnl" noProof="0" dirty="0" smtClean="0"/>
              <a:t>Modelo gobierno de Quebec (Canadá) – </a:t>
            </a:r>
            <a:r>
              <a:rPr lang="es-ES_tradnl" b="1" noProof="0" dirty="0" smtClean="0"/>
              <a:t>Guide détaillé pour réaliser l’équité salariale et en évaluer le maintien </a:t>
            </a:r>
            <a:r>
              <a:rPr lang="es-ES_tradnl" noProof="0" dirty="0" smtClean="0"/>
              <a:t>	(francés)</a:t>
            </a:r>
            <a:r>
              <a:rPr lang="es-ES_tradnl" noProof="0" dirty="0" smtClean="0">
                <a:hlinkClick r:id="rId5"/>
              </a:rPr>
              <a:t>http://www.ces.gouv.qc.ca/documents/publications/guidedetaille.pdf</a:t>
            </a:r>
            <a:r>
              <a:rPr lang="es-ES_tradnl" noProof="0" dirty="0" smtClean="0"/>
              <a:t> </a:t>
            </a:r>
          </a:p>
          <a:p>
            <a:endParaRPr lang="es-ES_tradnl" noProof="0" dirty="0" smtClean="0"/>
          </a:p>
          <a:p>
            <a:endParaRPr lang="es-ES_tradnl" noProof="0" dirty="0" smtClean="0"/>
          </a:p>
          <a:p>
            <a:endParaRPr lang="es-ES_tradnl" noProof="0" dirty="0"/>
          </a:p>
        </p:txBody>
      </p:sp>
      <p:sp>
        <p:nvSpPr>
          <p:cNvPr id="4" name="Footer Placeholder 3"/>
          <p:cNvSpPr>
            <a:spLocks noGrp="1"/>
          </p:cNvSpPr>
          <p:nvPr>
            <p:ph type="ftr" sz="quarter" idx="11"/>
          </p:nvPr>
        </p:nvSpPr>
        <p:spPr/>
        <p:txBody>
          <a:bodyPr/>
          <a:lstStyle/>
          <a:p>
            <a:r>
              <a:rPr lang="en-US" dirty="0" smtClean="0"/>
              <a:t>Daina Z. Green, Especialista en Equidad de Género</a:t>
            </a:r>
            <a:endParaRPr lang="en-US" dirty="0"/>
          </a:p>
        </p:txBody>
      </p:sp>
      <p:pic>
        <p:nvPicPr>
          <p:cNvPr id="5" name="Picture 4" descr="ap-logo.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92924" y="5827334"/>
            <a:ext cx="2150343" cy="896668"/>
          </a:xfrm>
          <a:prstGeom prst="rect">
            <a:avLst/>
          </a:prstGeom>
        </p:spPr>
      </p:pic>
    </p:spTree>
    <p:extLst>
      <p:ext uri="{BB962C8B-B14F-4D97-AF65-F5344CB8AC3E}">
        <p14:creationId xmlns:p14="http://schemas.microsoft.com/office/powerpoint/2010/main" val="39002215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noProof="0" dirty="0" smtClean="0"/>
              <a:t>Recursos</a:t>
            </a:r>
            <a:endParaRPr lang="es-ES_tradnl" noProof="0" dirty="0"/>
          </a:p>
        </p:txBody>
      </p:sp>
      <p:sp>
        <p:nvSpPr>
          <p:cNvPr id="3" name="Content Placeholder 2"/>
          <p:cNvSpPr>
            <a:spLocks noGrp="1"/>
          </p:cNvSpPr>
          <p:nvPr>
            <p:ph idx="1"/>
          </p:nvPr>
        </p:nvSpPr>
        <p:spPr/>
        <p:txBody>
          <a:bodyPr>
            <a:normAutofit lnSpcReduction="10000"/>
          </a:bodyPr>
          <a:lstStyle/>
          <a:p>
            <a:r>
              <a:rPr lang="es-ES_tradnl" noProof="0" dirty="0" smtClean="0">
                <a:hlinkClick r:id="rId2"/>
              </a:rPr>
              <a:t>http://www.slideshare.net/alvenrique/mtodos-de-valoracin-cuantitativos-3650520</a:t>
            </a:r>
            <a:endParaRPr lang="es-ES_tradnl" noProof="0" dirty="0" smtClean="0"/>
          </a:p>
          <a:p>
            <a:r>
              <a:rPr lang="es-ES_tradnl" noProof="0" dirty="0" smtClean="0">
                <a:hlinkClick r:id="rId3"/>
              </a:rPr>
              <a:t>https://www.youtube.com/watch?v=X1NDiUZepf4</a:t>
            </a:r>
            <a:r>
              <a:rPr lang="es-ES_tradnl" noProof="0" dirty="0" smtClean="0"/>
              <a:t> </a:t>
            </a:r>
          </a:p>
          <a:p>
            <a:pPr marL="336550" lvl="1" indent="0">
              <a:buNone/>
            </a:pPr>
            <a:r>
              <a:rPr lang="es-ES_tradnl" noProof="0" dirty="0" smtClean="0"/>
              <a:t>Muestra comparación de métodos de evaluación de puestos </a:t>
            </a:r>
            <a:br>
              <a:rPr lang="es-ES_tradnl" noProof="0" dirty="0" smtClean="0"/>
            </a:br>
            <a:r>
              <a:rPr lang="es-ES_tradnl" noProof="0" dirty="0" smtClean="0"/>
              <a:t/>
            </a:r>
            <a:br>
              <a:rPr lang="es-ES_tradnl" noProof="0" dirty="0" smtClean="0"/>
            </a:br>
            <a:r>
              <a:rPr lang="es-ES_tradnl" noProof="0" dirty="0" smtClean="0">
                <a:hlinkClick r:id="rId4"/>
              </a:rPr>
              <a:t>https://www.youtube.com/watch?v=ORGph29mWiA</a:t>
            </a:r>
            <a:r>
              <a:rPr lang="es-ES_tradnl" noProof="0" dirty="0" smtClean="0"/>
              <a:t>  México, simple comparación, sin perspectiva de género</a:t>
            </a:r>
          </a:p>
          <a:p>
            <a:pPr marL="336550" lvl="1" indent="0">
              <a:buNone/>
            </a:pPr>
            <a:r>
              <a:rPr lang="es-ES_tradnl" noProof="0" dirty="0" smtClean="0"/>
              <a:t> </a:t>
            </a:r>
          </a:p>
          <a:p>
            <a:pPr marL="336550" lvl="1" indent="0">
              <a:buNone/>
            </a:pPr>
            <a:r>
              <a:rPr lang="es-ES_tradnl" noProof="0" dirty="0" smtClean="0">
                <a:hlinkClick r:id="rId5"/>
              </a:rPr>
              <a:t>http://www.slideshare.net/eveliatrujillo/mtodo-de-comparacin-de-factores-valuacin-de-puestos?related=1</a:t>
            </a:r>
            <a:r>
              <a:rPr lang="es-ES_tradnl" noProof="0" dirty="0" smtClean="0"/>
              <a:t> </a:t>
            </a:r>
            <a:endParaRPr lang="es-ES_tradnl" noProof="0" dirty="0"/>
          </a:p>
        </p:txBody>
      </p:sp>
      <p:sp>
        <p:nvSpPr>
          <p:cNvPr id="4" name="Footer Placeholder 3"/>
          <p:cNvSpPr>
            <a:spLocks noGrp="1"/>
          </p:cNvSpPr>
          <p:nvPr>
            <p:ph type="ftr" sz="quarter" idx="11"/>
          </p:nvPr>
        </p:nvSpPr>
        <p:spPr/>
        <p:txBody>
          <a:bodyPr/>
          <a:lstStyle/>
          <a:p>
            <a:r>
              <a:rPr lang="en-US" dirty="0" smtClean="0"/>
              <a:t>Daina Z. Green, Especialista en Equidad de Género</a:t>
            </a:r>
            <a:endParaRPr lang="en-US" dirty="0"/>
          </a:p>
        </p:txBody>
      </p:sp>
      <p:pic>
        <p:nvPicPr>
          <p:cNvPr id="5" name="Picture 4" descr="ap-logo.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92924" y="5827334"/>
            <a:ext cx="2150343" cy="896668"/>
          </a:xfrm>
          <a:prstGeom prst="rect">
            <a:avLst/>
          </a:prstGeom>
        </p:spPr>
      </p:pic>
    </p:spTree>
    <p:extLst>
      <p:ext uri="{BB962C8B-B14F-4D97-AF65-F5344CB8AC3E}">
        <p14:creationId xmlns:p14="http://schemas.microsoft.com/office/powerpoint/2010/main" val="427007905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z="3600" b="1" noProof="0" dirty="0" smtClean="0"/>
              <a:t>LA EQUIDAD SALARIAL Y LA SEGREGACION OCUPACIONAL</a:t>
            </a:r>
            <a:endParaRPr lang="es-ES_tradnl" sz="3600" noProof="0" dirty="0"/>
          </a:p>
        </p:txBody>
      </p:sp>
      <p:sp>
        <p:nvSpPr>
          <p:cNvPr id="3" name="Content Placeholder 2"/>
          <p:cNvSpPr>
            <a:spLocks noGrp="1"/>
          </p:cNvSpPr>
          <p:nvPr>
            <p:ph idx="1"/>
          </p:nvPr>
        </p:nvSpPr>
        <p:spPr/>
        <p:txBody>
          <a:bodyPr>
            <a:normAutofit fontScale="92500" lnSpcReduction="20000"/>
          </a:bodyPr>
          <a:lstStyle/>
          <a:p>
            <a:pPr marL="0" lvl="0" indent="0">
              <a:lnSpc>
                <a:spcPct val="80000"/>
              </a:lnSpc>
              <a:buNone/>
            </a:pPr>
            <a:r>
              <a:rPr lang="es-ES_tradnl" b="1" noProof="0" dirty="0" smtClean="0"/>
              <a:t>Y por la infravaloración histórica de su trabajo:</a:t>
            </a:r>
          </a:p>
          <a:p>
            <a:pPr lvl="0"/>
            <a:r>
              <a:rPr lang="es-ES_tradnl" noProof="0" dirty="0" smtClean="0"/>
              <a:t>Las mujeres típicamente se concentran en ocupaciones de cuidados, administración y venta.</a:t>
            </a:r>
          </a:p>
          <a:p>
            <a:pPr lvl="0"/>
            <a:r>
              <a:rPr lang="es-ES_tradnl" noProof="0" dirty="0" smtClean="0"/>
              <a:t>Las aptitudes de la mujer son infravaloradas porque se consideran como características ‘naturales’ y no como habilidades adquiridas.</a:t>
            </a:r>
          </a:p>
          <a:p>
            <a:r>
              <a:rPr lang="es-ES_tradnl" noProof="0" dirty="0" smtClean="0"/>
              <a:t>Razones sociales o culturales- al considerar que el papel de sostén de la familia corresponde al hombre jefe de hogar, y no a la mujer, era aceptable pagarle un sueldo “suplementario”.</a:t>
            </a:r>
          </a:p>
          <a:p>
            <a:pPr lvl="0"/>
            <a:r>
              <a:rPr lang="es-ES_tradnl" noProof="0" dirty="0" smtClean="0"/>
              <a:t>Existen prejuicios sexistas al evaluar el trabajo ejecutado por mujeres.</a:t>
            </a:r>
          </a:p>
        </p:txBody>
      </p:sp>
      <p:sp>
        <p:nvSpPr>
          <p:cNvPr id="4" name="Footer Placeholder 3"/>
          <p:cNvSpPr>
            <a:spLocks noGrp="1"/>
          </p:cNvSpPr>
          <p:nvPr>
            <p:ph type="ftr" sz="quarter" idx="11"/>
          </p:nvPr>
        </p:nvSpPr>
        <p:spPr/>
        <p:txBody>
          <a:bodyPr/>
          <a:lstStyle/>
          <a:p>
            <a:r>
              <a:rPr lang="en-US" dirty="0" smtClean="0"/>
              <a:t>Daina Z. Green, Especialista en Equidad de Género</a:t>
            </a:r>
            <a:endParaRPr lang="en-US" dirty="0"/>
          </a:p>
        </p:txBody>
      </p:sp>
    </p:spTree>
    <p:extLst>
      <p:ext uri="{BB962C8B-B14F-4D97-AF65-F5344CB8AC3E}">
        <p14:creationId xmlns:p14="http://schemas.microsoft.com/office/powerpoint/2010/main" val="53543525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z="3600" b="1" noProof="0" dirty="0" smtClean="0"/>
              <a:t>Dos estrategias para reducir la brecha de ingresos</a:t>
            </a:r>
            <a:endParaRPr lang="es-ES_tradnl" sz="3600" b="1" noProof="0" dirty="0"/>
          </a:p>
        </p:txBody>
      </p:sp>
      <p:sp>
        <p:nvSpPr>
          <p:cNvPr id="3" name="Content Placeholder 2"/>
          <p:cNvSpPr>
            <a:spLocks noGrp="1"/>
          </p:cNvSpPr>
          <p:nvPr>
            <p:ph idx="1"/>
          </p:nvPr>
        </p:nvSpPr>
        <p:spPr/>
        <p:txBody>
          <a:bodyPr>
            <a:normAutofit fontScale="92500" lnSpcReduction="10000"/>
          </a:bodyPr>
          <a:lstStyle/>
          <a:p>
            <a:pPr marL="0" indent="0">
              <a:buNone/>
            </a:pPr>
            <a:r>
              <a:rPr lang="es-ES_tradnl" sz="3400" noProof="0" dirty="0" smtClean="0"/>
              <a:t>1: Mediante la eliminación de barreras </a:t>
            </a:r>
            <a:r>
              <a:rPr lang="es-ES_tradnl" sz="3400" b="1" noProof="0" dirty="0" smtClean="0"/>
              <a:t>(Convenio 111 - OIT)</a:t>
            </a:r>
            <a:endParaRPr lang="es-ES_tradnl" b="1" noProof="0" dirty="0" smtClean="0"/>
          </a:p>
          <a:p>
            <a:pPr lvl="0"/>
            <a:r>
              <a:rPr lang="es-ES_tradnl" noProof="0" dirty="0" smtClean="0"/>
              <a:t>Identificar los obstáculos que limitan a las mujeres en sus opciones laborales.</a:t>
            </a:r>
          </a:p>
          <a:p>
            <a:pPr lvl="0"/>
            <a:r>
              <a:rPr lang="es-ES_tradnl" noProof="0" dirty="0" smtClean="0"/>
              <a:t>Identificar e implementar medidas para </a:t>
            </a:r>
            <a:r>
              <a:rPr lang="es-ES_tradnl" b="1" noProof="0" dirty="0" smtClean="0"/>
              <a:t>remover</a:t>
            </a:r>
            <a:r>
              <a:rPr lang="es-ES_tradnl" noProof="0" dirty="0" smtClean="0"/>
              <a:t> estas barreras (políticas públicas, cláusulas en los acuerdos, programas y medidas especiales).</a:t>
            </a:r>
          </a:p>
          <a:p>
            <a:pPr lvl="0"/>
            <a:r>
              <a:rPr lang="es-ES_tradnl" noProof="0" dirty="0" smtClean="0"/>
              <a:t>Asegurar más oportunidades para las mujeres en trabajos históricamente masculinos que son mejor remunerados.</a:t>
            </a:r>
          </a:p>
          <a:p>
            <a:endParaRPr lang="es-ES_tradnl" noProof="0" dirty="0"/>
          </a:p>
        </p:txBody>
      </p:sp>
      <p:sp>
        <p:nvSpPr>
          <p:cNvPr id="4" name="Footer Placeholder 3"/>
          <p:cNvSpPr>
            <a:spLocks noGrp="1"/>
          </p:cNvSpPr>
          <p:nvPr>
            <p:ph type="ftr" sz="quarter" idx="11"/>
          </p:nvPr>
        </p:nvSpPr>
        <p:spPr/>
        <p:txBody>
          <a:bodyPr/>
          <a:lstStyle/>
          <a:p>
            <a:r>
              <a:rPr lang="en-US" dirty="0" smtClean="0"/>
              <a:t>Daina Z. Green, Especialista en Equidad de Género</a:t>
            </a:r>
            <a:endParaRPr lang="en-US" dirty="0"/>
          </a:p>
        </p:txBody>
      </p:sp>
    </p:spTree>
    <p:extLst>
      <p:ext uri="{BB962C8B-B14F-4D97-AF65-F5344CB8AC3E}">
        <p14:creationId xmlns:p14="http://schemas.microsoft.com/office/powerpoint/2010/main" val="126618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z="3600" b="1" noProof="0" dirty="0" smtClean="0"/>
              <a:t>Dos estrategias para reducir la brecha de ingresos</a:t>
            </a:r>
            <a:endParaRPr lang="es-ES_tradnl" sz="3600" b="1" noProof="0" dirty="0"/>
          </a:p>
        </p:txBody>
      </p:sp>
      <p:sp>
        <p:nvSpPr>
          <p:cNvPr id="3" name="Content Placeholder 2"/>
          <p:cNvSpPr>
            <a:spLocks noGrp="1"/>
          </p:cNvSpPr>
          <p:nvPr>
            <p:ph idx="1"/>
          </p:nvPr>
        </p:nvSpPr>
        <p:spPr>
          <a:xfrm>
            <a:off x="549275" y="1444532"/>
            <a:ext cx="8042276" cy="4343400"/>
          </a:xfrm>
        </p:spPr>
        <p:txBody>
          <a:bodyPr>
            <a:normAutofit/>
          </a:bodyPr>
          <a:lstStyle/>
          <a:p>
            <a:pPr marL="0" indent="0">
              <a:buNone/>
            </a:pPr>
            <a:r>
              <a:rPr lang="es-ES_tradnl" sz="3400" noProof="0" dirty="0" smtClean="0"/>
              <a:t>2: Mediante la revaloración de empleos </a:t>
            </a:r>
            <a:r>
              <a:rPr lang="es-ES_tradnl" sz="3400" b="1" noProof="0" dirty="0" smtClean="0"/>
              <a:t>(Convenio 100 - OIT)</a:t>
            </a:r>
          </a:p>
          <a:p>
            <a:pPr lvl="0"/>
            <a:r>
              <a:rPr lang="es-ES_tradnl" noProof="0" dirty="0" smtClean="0"/>
              <a:t>Aplicar un sistema de valoración de empleos libre de prejuicios sexistas, capaz de reconocer plenamente el valor del trabajo “femenino”.</a:t>
            </a:r>
          </a:p>
          <a:p>
            <a:pPr lvl="0"/>
            <a:r>
              <a:rPr lang="es-ES_tradnl" noProof="0" dirty="0" smtClean="0"/>
              <a:t>Al eliminar el impacto de los estereotipos sobre el valor de trabajos masculinos y femeninos, </a:t>
            </a:r>
            <a:r>
              <a:rPr lang="es-ES_tradnl" b="1" noProof="0" dirty="0" smtClean="0"/>
              <a:t>se asegura la justa valoración de trabajos de todas y todos.</a:t>
            </a:r>
            <a:endParaRPr lang="es-ES_tradnl" noProof="0" dirty="0"/>
          </a:p>
        </p:txBody>
      </p:sp>
      <p:sp>
        <p:nvSpPr>
          <p:cNvPr id="4" name="Footer Placeholder 3"/>
          <p:cNvSpPr>
            <a:spLocks noGrp="1"/>
          </p:cNvSpPr>
          <p:nvPr>
            <p:ph type="ftr" sz="quarter" idx="11"/>
          </p:nvPr>
        </p:nvSpPr>
        <p:spPr/>
        <p:txBody>
          <a:bodyPr/>
          <a:lstStyle/>
          <a:p>
            <a:r>
              <a:rPr lang="en-US" dirty="0" smtClean="0"/>
              <a:t>Daina Z. Green, Especialista en Equidad de Género</a:t>
            </a:r>
            <a:endParaRPr lang="en-US" dirty="0"/>
          </a:p>
        </p:txBody>
      </p:sp>
    </p:spTree>
    <p:extLst>
      <p:ext uri="{BB962C8B-B14F-4D97-AF65-F5344CB8AC3E}">
        <p14:creationId xmlns:p14="http://schemas.microsoft.com/office/powerpoint/2010/main" val="197056857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z="3200" b="1" noProof="0" dirty="0" smtClean="0"/>
              <a:t>La estrategia del pago igual por un trabajo de igual valor</a:t>
            </a:r>
            <a:endParaRPr lang="es-ES_tradnl" sz="3200" b="1" noProof="0" dirty="0"/>
          </a:p>
        </p:txBody>
      </p:sp>
      <p:sp>
        <p:nvSpPr>
          <p:cNvPr id="3" name="Content Placeholder 2"/>
          <p:cNvSpPr>
            <a:spLocks noGrp="1"/>
          </p:cNvSpPr>
          <p:nvPr>
            <p:ph idx="1"/>
          </p:nvPr>
        </p:nvSpPr>
        <p:spPr/>
        <p:txBody>
          <a:bodyPr>
            <a:normAutofit fontScale="92500" lnSpcReduction="10000"/>
          </a:bodyPr>
          <a:lstStyle/>
          <a:p>
            <a:pPr lvl="0"/>
            <a:r>
              <a:rPr lang="es-ES_tradnl" noProof="0" dirty="0" smtClean="0"/>
              <a:t>Visibilizar y reconocer la brecha general entre lo que ganan mujeres y hombres, aun cuando los niveles de educación son iguales.</a:t>
            </a:r>
          </a:p>
          <a:p>
            <a:pPr lvl="0"/>
            <a:r>
              <a:rPr lang="es-ES_tradnl" noProof="0" dirty="0" smtClean="0"/>
              <a:t>Acuerdo entre las partes de estudiar los requisitos de los cargos con un lente de género. </a:t>
            </a:r>
          </a:p>
          <a:p>
            <a:pPr lvl="0"/>
            <a:r>
              <a:rPr lang="es-ES_tradnl" noProof="0" dirty="0" smtClean="0"/>
              <a:t>Identificar elementos discriminatorios (estereotipos basados en el sexo) que influyen en la asignación actual de la remuneración.</a:t>
            </a:r>
          </a:p>
          <a:p>
            <a:pPr lvl="0"/>
            <a:r>
              <a:rPr lang="es-ES_tradnl" noProof="0" dirty="0" smtClean="0"/>
              <a:t>Aplicar criterios en la determinación de los salarios para hacer más visible el trabajo tanto “femenino” como “masculino”.</a:t>
            </a:r>
          </a:p>
          <a:p>
            <a:endParaRPr lang="es-ES_tradnl" noProof="0" dirty="0"/>
          </a:p>
        </p:txBody>
      </p:sp>
      <p:sp>
        <p:nvSpPr>
          <p:cNvPr id="4" name="Footer Placeholder 3"/>
          <p:cNvSpPr>
            <a:spLocks noGrp="1"/>
          </p:cNvSpPr>
          <p:nvPr>
            <p:ph type="ftr" sz="quarter" idx="11"/>
          </p:nvPr>
        </p:nvSpPr>
        <p:spPr/>
        <p:txBody>
          <a:bodyPr/>
          <a:lstStyle/>
          <a:p>
            <a:r>
              <a:rPr lang="en-US" dirty="0" smtClean="0"/>
              <a:t>Daina Z. Green, Especialista en Equidad de Género</a:t>
            </a:r>
            <a:endParaRPr lang="en-US" dirty="0"/>
          </a:p>
        </p:txBody>
      </p:sp>
    </p:spTree>
    <p:extLst>
      <p:ext uri="{BB962C8B-B14F-4D97-AF65-F5344CB8AC3E}">
        <p14:creationId xmlns:p14="http://schemas.microsoft.com/office/powerpoint/2010/main" val="123365356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z="3200" b="1" noProof="0" dirty="0" smtClean="0"/>
              <a:t>La estrategia del pago igual por un trabajo de igual valor</a:t>
            </a:r>
            <a:endParaRPr lang="es-ES_tradnl" sz="3200" b="1" noProof="0" dirty="0"/>
          </a:p>
        </p:txBody>
      </p:sp>
      <p:sp>
        <p:nvSpPr>
          <p:cNvPr id="3" name="Content Placeholder 2"/>
          <p:cNvSpPr>
            <a:spLocks noGrp="1"/>
          </p:cNvSpPr>
          <p:nvPr>
            <p:ph idx="1"/>
          </p:nvPr>
        </p:nvSpPr>
        <p:spPr/>
        <p:txBody>
          <a:bodyPr>
            <a:normAutofit/>
          </a:bodyPr>
          <a:lstStyle/>
          <a:p>
            <a:r>
              <a:rPr lang="es-ES_tradnl" noProof="0" dirty="0" smtClean="0"/>
              <a:t>Se aplica un </a:t>
            </a:r>
            <a:r>
              <a:rPr lang="es-ES_tradnl" b="1" noProof="0" dirty="0" smtClean="0"/>
              <a:t>sistema de evaluación</a:t>
            </a:r>
            <a:r>
              <a:rPr lang="es-ES_tradnl" noProof="0" dirty="0" smtClean="0"/>
              <a:t> libre de sesgos para determinar el valor de cada puesto, basado en los requisitos del puesto (no el desempeño)</a:t>
            </a:r>
          </a:p>
          <a:p>
            <a:r>
              <a:rPr lang="es-ES_tradnl" noProof="0" dirty="0" smtClean="0"/>
              <a:t>Un sistema de evaluación libre de sesgos asegura equivalencias entre puestos femeninos y masculinos de igual valor – sistema de puntuación</a:t>
            </a:r>
          </a:p>
          <a:p>
            <a:r>
              <a:rPr lang="es-ES_tradnl" noProof="0" dirty="0" smtClean="0"/>
              <a:t>Se comparan niveles de remuneración entre puestos de valor similar para identificar cualquier brecha entre puestos femeninos y masculinos de igual valor </a:t>
            </a:r>
            <a:endParaRPr lang="es-ES_tradnl" noProof="0" dirty="0"/>
          </a:p>
        </p:txBody>
      </p:sp>
      <p:sp>
        <p:nvSpPr>
          <p:cNvPr id="4" name="Footer Placeholder 3"/>
          <p:cNvSpPr>
            <a:spLocks noGrp="1"/>
          </p:cNvSpPr>
          <p:nvPr>
            <p:ph type="ftr" sz="quarter" idx="11"/>
          </p:nvPr>
        </p:nvSpPr>
        <p:spPr/>
        <p:txBody>
          <a:bodyPr/>
          <a:lstStyle/>
          <a:p>
            <a:r>
              <a:rPr lang="en-US" dirty="0" smtClean="0"/>
              <a:t>Daina Z. Green, Especialista en Equidad de Género</a:t>
            </a:r>
            <a:endParaRPr lang="en-US" dirty="0"/>
          </a:p>
        </p:txBody>
      </p:sp>
    </p:spTree>
    <p:extLst>
      <p:ext uri="{BB962C8B-B14F-4D97-AF65-F5344CB8AC3E}">
        <p14:creationId xmlns:p14="http://schemas.microsoft.com/office/powerpoint/2010/main" val="11989622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58751"/>
            <a:ext cx="8042276" cy="1722312"/>
          </a:xfrm>
        </p:spPr>
        <p:txBody>
          <a:bodyPr/>
          <a:lstStyle/>
          <a:p>
            <a:r>
              <a:rPr lang="es-ES_tradnl" sz="3600" b="1" noProof="0" dirty="0" smtClean="0"/>
              <a:t>Cuando se implementa un sistema justo de determinación de salarios...</a:t>
            </a:r>
            <a:endParaRPr lang="es-ES_tradnl" sz="3600" b="1" noProof="0" dirty="0"/>
          </a:p>
        </p:txBody>
      </p:sp>
      <p:sp>
        <p:nvSpPr>
          <p:cNvPr id="3" name="Content Placeholder 2"/>
          <p:cNvSpPr>
            <a:spLocks noGrp="1"/>
          </p:cNvSpPr>
          <p:nvPr>
            <p:ph idx="1"/>
          </p:nvPr>
        </p:nvSpPr>
        <p:spPr>
          <a:xfrm>
            <a:off x="549275" y="1881063"/>
            <a:ext cx="8042276" cy="4618123"/>
          </a:xfrm>
        </p:spPr>
        <p:txBody>
          <a:bodyPr>
            <a:normAutofit/>
          </a:bodyPr>
          <a:lstStyle/>
          <a:p>
            <a:pPr>
              <a:lnSpc>
                <a:spcPct val="90000"/>
              </a:lnSpc>
            </a:pPr>
            <a:r>
              <a:rPr lang="es-ES_tradnl" noProof="0" dirty="0" smtClean="0">
                <a:cs typeface="Calisto MT"/>
              </a:rPr>
              <a:t>Se da efecto a la </a:t>
            </a:r>
            <a:r>
              <a:rPr lang="es-ES_tradnl" b="1" noProof="0" dirty="0" smtClean="0">
                <a:cs typeface="Calisto MT"/>
              </a:rPr>
              <a:t>obligación de derechos humanos </a:t>
            </a:r>
            <a:r>
              <a:rPr lang="es-ES_tradnl" noProof="0" dirty="0" smtClean="0">
                <a:cs typeface="Calisto MT"/>
              </a:rPr>
              <a:t>plasmada en el C100 de la OIT</a:t>
            </a:r>
          </a:p>
          <a:p>
            <a:pPr>
              <a:lnSpc>
                <a:spcPct val="90000"/>
              </a:lnSpc>
            </a:pPr>
            <a:r>
              <a:rPr lang="es-ES_tradnl" noProof="0" dirty="0" smtClean="0">
                <a:cs typeface="Calisto MT"/>
              </a:rPr>
              <a:t>Se corrige la </a:t>
            </a:r>
            <a:r>
              <a:rPr lang="es-ES_tradnl" b="1" noProof="0" dirty="0" smtClean="0">
                <a:cs typeface="Calisto MT"/>
              </a:rPr>
              <a:t>discriminación sistémica </a:t>
            </a:r>
            <a:r>
              <a:rPr lang="es-ES_tradnl" noProof="0" dirty="0" smtClean="0">
                <a:cs typeface="Calisto MT"/>
              </a:rPr>
              <a:t>en la relación entre salarios de hombres y mujeres en los sectores público y privado</a:t>
            </a:r>
            <a:r>
              <a:rPr lang="es-ES_tradnl" b="1" noProof="0" dirty="0" smtClean="0">
                <a:cs typeface="Calisto MT"/>
              </a:rPr>
              <a:t>, para corregir la infra-valoración</a:t>
            </a:r>
            <a:r>
              <a:rPr lang="es-ES_tradnl" noProof="0" dirty="0" smtClean="0">
                <a:cs typeface="Calisto MT"/>
              </a:rPr>
              <a:t> de las ocupaciones tradicionales de mujeres y cambiar </a:t>
            </a:r>
            <a:r>
              <a:rPr lang="es-ES_tradnl" b="1" noProof="0" dirty="0" smtClean="0">
                <a:cs typeface="Calisto MT"/>
              </a:rPr>
              <a:t>su valor en el mercado laboral</a:t>
            </a:r>
          </a:p>
          <a:p>
            <a:pPr>
              <a:lnSpc>
                <a:spcPct val="90000"/>
              </a:lnSpc>
            </a:pPr>
            <a:r>
              <a:rPr lang="es-ES_tradnl" noProof="0" dirty="0" smtClean="0">
                <a:cs typeface="Calisto MT"/>
              </a:rPr>
              <a:t>El concepto de </a:t>
            </a:r>
            <a:r>
              <a:rPr lang="es-ES_tradnl" b="1" noProof="0" dirty="0" smtClean="0">
                <a:cs typeface="Calisto MT"/>
              </a:rPr>
              <a:t>salario igual para un trabajo de igual </a:t>
            </a:r>
            <a:r>
              <a:rPr lang="es-ES_tradnl" noProof="0" dirty="0" smtClean="0">
                <a:cs typeface="Calisto MT"/>
              </a:rPr>
              <a:t>valor supera el concepto de salario igual para un trabajo igual; reconoce la segregación ocupacional y compara salarios entre puestos definidos como masculinos y otros como femeninos</a:t>
            </a:r>
          </a:p>
          <a:p>
            <a:endParaRPr lang="es-ES_tradnl" noProof="0" dirty="0"/>
          </a:p>
        </p:txBody>
      </p:sp>
      <p:sp>
        <p:nvSpPr>
          <p:cNvPr id="4" name="Footer Placeholder 3"/>
          <p:cNvSpPr>
            <a:spLocks noGrp="1"/>
          </p:cNvSpPr>
          <p:nvPr>
            <p:ph type="ftr" sz="quarter" idx="11"/>
          </p:nvPr>
        </p:nvSpPr>
        <p:spPr/>
        <p:txBody>
          <a:bodyPr/>
          <a:lstStyle/>
          <a:p>
            <a:r>
              <a:rPr lang="en-US" dirty="0" smtClean="0"/>
              <a:t>Daina Z. Green, Especialista en Equidad de Género</a:t>
            </a:r>
            <a:endParaRPr lang="en-US" dirty="0"/>
          </a:p>
        </p:txBody>
      </p:sp>
    </p:spTree>
    <p:extLst>
      <p:ext uri="{BB962C8B-B14F-4D97-AF65-F5344CB8AC3E}">
        <p14:creationId xmlns:p14="http://schemas.microsoft.com/office/powerpoint/2010/main" val="302069603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pPr eaLnBrk="1" hangingPunct="1"/>
            <a:r>
              <a:rPr lang="es-ES_tradnl">
                <a:latin typeface="Arial" charset="0"/>
              </a:rPr>
              <a:t>Aplicando el lente de género</a:t>
            </a:r>
          </a:p>
        </p:txBody>
      </p:sp>
      <p:graphicFrame>
        <p:nvGraphicFramePr>
          <p:cNvPr id="6" name="Content Placeholder 5"/>
          <p:cNvGraphicFramePr>
            <a:graphicFrameLocks noGrp="1"/>
          </p:cNvGraphicFramePr>
          <p:nvPr>
            <p:ph idx="1"/>
          </p:nvPr>
        </p:nvGraphicFramePr>
        <p:xfrm>
          <a:off x="457200" y="1600200"/>
          <a:ext cx="8229598" cy="3931920"/>
        </p:xfrm>
        <a:graphic>
          <a:graphicData uri="http://schemas.openxmlformats.org/drawingml/2006/table">
            <a:tbl>
              <a:tblPr firstRow="1" bandRow="1">
                <a:tableStyleId>{5C22544A-7EE6-4342-B048-85BDC9FD1C3A}</a:tableStyleId>
              </a:tblPr>
              <a:tblGrid>
                <a:gridCol w="1841400"/>
                <a:gridCol w="2683017"/>
                <a:gridCol w="3705181"/>
              </a:tblGrid>
              <a:tr h="370840">
                <a:tc>
                  <a:txBody>
                    <a:bodyPr/>
                    <a:lstStyle/>
                    <a:p>
                      <a:r>
                        <a:rPr lang="es-ES_tradnl" sz="2400" noProof="0" dirty="0" smtClean="0">
                          <a:solidFill>
                            <a:schemeClr val="tx1"/>
                          </a:solidFill>
                        </a:rPr>
                        <a:t>Factor</a:t>
                      </a:r>
                      <a:endParaRPr lang="es-ES_tradnl" sz="2400" noProof="0" dirty="0">
                        <a:solidFill>
                          <a:schemeClr val="tx1"/>
                        </a:solidFill>
                      </a:endParaRPr>
                    </a:p>
                  </a:txBody>
                  <a:tcPr marL="98755" marR="98755"/>
                </a:tc>
                <a:tc>
                  <a:txBody>
                    <a:bodyPr/>
                    <a:lstStyle/>
                    <a:p>
                      <a:r>
                        <a:rPr lang="es-ES_tradnl" sz="2400" noProof="0" dirty="0" smtClean="0">
                          <a:solidFill>
                            <a:schemeClr val="tx1"/>
                          </a:solidFill>
                        </a:rPr>
                        <a:t>Tradicional</a:t>
                      </a:r>
                      <a:endParaRPr lang="es-ES_tradnl" sz="2400" noProof="0" dirty="0">
                        <a:solidFill>
                          <a:schemeClr val="tx1"/>
                        </a:solidFill>
                      </a:endParaRPr>
                    </a:p>
                  </a:txBody>
                  <a:tcPr marL="98755" marR="98755"/>
                </a:tc>
                <a:tc>
                  <a:txBody>
                    <a:bodyPr/>
                    <a:lstStyle/>
                    <a:p>
                      <a:r>
                        <a:rPr lang="es-ES_tradnl" sz="2400" noProof="0" dirty="0" smtClean="0">
                          <a:solidFill>
                            <a:schemeClr val="tx1"/>
                          </a:solidFill>
                        </a:rPr>
                        <a:t>Considerando el trabajo femenino</a:t>
                      </a:r>
                      <a:endParaRPr lang="es-ES_tradnl" sz="2400" noProof="0" dirty="0">
                        <a:solidFill>
                          <a:schemeClr val="tx1"/>
                        </a:solidFill>
                      </a:endParaRPr>
                    </a:p>
                  </a:txBody>
                  <a:tcPr marL="98755" marR="98755"/>
                </a:tc>
              </a:tr>
              <a:tr h="370840">
                <a:tc>
                  <a:txBody>
                    <a:bodyPr/>
                    <a:lstStyle/>
                    <a:p>
                      <a:r>
                        <a:rPr lang="es-ES_tradnl" sz="2000" noProof="0" dirty="0" smtClean="0"/>
                        <a:t>Competencias</a:t>
                      </a:r>
                      <a:endParaRPr lang="es-ES_tradnl" sz="2000" noProof="0" dirty="0"/>
                    </a:p>
                  </a:txBody>
                  <a:tcPr marL="98755" marR="98755"/>
                </a:tc>
                <a:tc>
                  <a:txBody>
                    <a:bodyPr/>
                    <a:lstStyle/>
                    <a:p>
                      <a:pPr marL="285750" indent="-285750">
                        <a:buFont typeface="Arial"/>
                        <a:buChar char="•"/>
                      </a:pPr>
                      <a:r>
                        <a:rPr lang="es-ES_tradnl" sz="2000" noProof="0" dirty="0" smtClean="0"/>
                        <a:t>Nivel</a:t>
                      </a:r>
                      <a:r>
                        <a:rPr lang="es-ES_tradnl" sz="2000" baseline="0" noProof="0" dirty="0" smtClean="0"/>
                        <a:t> de educación formal</a:t>
                      </a:r>
                    </a:p>
                    <a:p>
                      <a:pPr marL="285750" indent="-285750">
                        <a:buFont typeface="Arial"/>
                        <a:buChar char="•"/>
                      </a:pPr>
                      <a:r>
                        <a:rPr lang="es-ES_tradnl" sz="2000" baseline="0" noProof="0" dirty="0" smtClean="0"/>
                        <a:t>Experiencia previa</a:t>
                      </a:r>
                    </a:p>
                    <a:p>
                      <a:pPr marL="285750" indent="-285750">
                        <a:buFont typeface="Arial"/>
                        <a:buChar char="•"/>
                      </a:pPr>
                      <a:r>
                        <a:rPr lang="es-ES_tradnl" sz="2000" strike="sngStrike" baseline="0" noProof="0" dirty="0" smtClean="0"/>
                        <a:t>COMPETENCIAS INTERPERSONALES</a:t>
                      </a:r>
                      <a:endParaRPr lang="es-ES_tradnl" sz="2000" strike="sngStrike" noProof="0" dirty="0"/>
                    </a:p>
                  </a:txBody>
                  <a:tcPr marL="98755" marR="98755"/>
                </a:tc>
                <a:tc>
                  <a:txBody>
                    <a:bodyPr/>
                    <a:lstStyle/>
                    <a:p>
                      <a:pPr marL="285750" indent="-285750">
                        <a:buFont typeface="Arial"/>
                        <a:buChar char="•"/>
                      </a:pPr>
                      <a:r>
                        <a:rPr lang="es-ES_tradnl" sz="2000" noProof="0" dirty="0" smtClean="0"/>
                        <a:t>Tacto y empatía en trato con clientes en situaciones</a:t>
                      </a:r>
                      <a:r>
                        <a:rPr lang="es-ES_tradnl" sz="2000" baseline="0" noProof="0" dirty="0" smtClean="0"/>
                        <a:t> emocionales</a:t>
                      </a:r>
                    </a:p>
                  </a:txBody>
                  <a:tcPr marL="98755" marR="98755"/>
                </a:tc>
              </a:tr>
              <a:tr h="370840">
                <a:tc>
                  <a:txBody>
                    <a:bodyPr/>
                    <a:lstStyle/>
                    <a:p>
                      <a:endParaRPr lang="es-ES_tradnl" sz="2000" noProof="0" dirty="0"/>
                    </a:p>
                  </a:txBody>
                  <a:tcPr marL="98755" marR="98755"/>
                </a:tc>
                <a:tc>
                  <a:txBody>
                    <a:bodyPr/>
                    <a:lstStyle/>
                    <a:p>
                      <a:pPr marL="285750" indent="-285750">
                        <a:buFont typeface="Arial"/>
                        <a:buChar char="•"/>
                      </a:pPr>
                      <a:r>
                        <a:rPr lang="es-ES_tradnl" sz="2000" i="1" noProof="0" dirty="0" smtClean="0"/>
                        <a:t>Pregunta</a:t>
                      </a:r>
                      <a:r>
                        <a:rPr lang="es-ES_tradnl" sz="2000" i="1" baseline="0" noProof="0" dirty="0" smtClean="0"/>
                        <a:t> en cuestionario:</a:t>
                      </a:r>
                      <a:endParaRPr lang="es-ES_tradnl" sz="2000" i="1" noProof="0" dirty="0"/>
                    </a:p>
                  </a:txBody>
                  <a:tcPr marL="98755" marR="98755"/>
                </a:tc>
                <a:tc>
                  <a:txBody>
                    <a:bodyPr/>
                    <a:lstStyle/>
                    <a:p>
                      <a:pPr marL="285750" indent="-285750">
                        <a:buFont typeface="Arial"/>
                        <a:buChar char="•"/>
                      </a:pPr>
                      <a:r>
                        <a:rPr lang="es-ES_tradnl" sz="1800" b="1" i="0" dirty="0" smtClean="0">
                          <a:latin typeface="Arial"/>
                        </a:rPr>
                        <a:t>3a. ¿Cuáles competencias interpersonales son necesarias para poder desempeñar el cargo?</a:t>
                      </a:r>
                      <a:endParaRPr lang="es-ES_tradnl" sz="1800" b="1" baseline="0" noProof="0" dirty="0" smtClean="0"/>
                    </a:p>
                  </a:txBody>
                  <a:tcPr marL="98755" marR="98755"/>
                </a:tc>
              </a:tr>
            </a:tbl>
          </a:graphicData>
        </a:graphic>
      </p:graphicFrame>
      <p:sp>
        <p:nvSpPr>
          <p:cNvPr id="4" name="Date Placeholder 3"/>
          <p:cNvSpPr>
            <a:spLocks noGrp="1"/>
          </p:cNvSpPr>
          <p:nvPr>
            <p:ph type="dt" sz="quarter" idx="10"/>
          </p:nvPr>
        </p:nvSpPr>
        <p:spPr/>
        <p:txBody>
          <a:bodyPr/>
          <a:lstStyle/>
          <a:p>
            <a:pPr>
              <a:defRPr/>
            </a:pPr>
            <a:fld id="{E004B31B-512C-284E-8240-7CCA543A1716}" type="datetime1">
              <a:rPr lang="en-US"/>
              <a:pPr>
                <a:defRPr/>
              </a:pPr>
              <a:t>17-03-20</a:t>
            </a:fld>
            <a:endParaRPr lang="en-US"/>
          </a:p>
        </p:txBody>
      </p:sp>
      <p:sp>
        <p:nvSpPr>
          <p:cNvPr id="5" name="Slide Number Placeholder 4"/>
          <p:cNvSpPr>
            <a:spLocks noGrp="1"/>
          </p:cNvSpPr>
          <p:nvPr>
            <p:ph type="sldNum" sz="quarter" idx="12"/>
          </p:nvPr>
        </p:nvSpPr>
        <p:spPr/>
        <p:txBody>
          <a:bodyPr/>
          <a:lstStyle/>
          <a:p>
            <a:pPr>
              <a:defRPr/>
            </a:pPr>
            <a:fld id="{72EDDAD6-77B8-D542-A20E-3BCF2A01DDEE}" type="slidenum">
              <a:rPr lang="en-US"/>
              <a:pPr>
                <a:defRPr/>
              </a:pPr>
              <a:t>9</a:t>
            </a:fld>
            <a:endParaRPr lang="en-US"/>
          </a:p>
        </p:txBody>
      </p:sp>
    </p:spTree>
    <p:extLst>
      <p:ext uri="{BB962C8B-B14F-4D97-AF65-F5344CB8AC3E}">
        <p14:creationId xmlns:p14="http://schemas.microsoft.com/office/powerpoint/2010/main" val="198856084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Venture">
      <a:dk1>
        <a:sysClr val="windowText" lastClr="000000"/>
      </a:dk1>
      <a:lt1>
        <a:sysClr val="window" lastClr="FFFFFF"/>
      </a:lt1>
      <a:dk2>
        <a:srgbClr val="738450"/>
      </a:dk2>
      <a:lt2>
        <a:srgbClr val="E8E9D1"/>
      </a:lt2>
      <a:accent1>
        <a:srgbClr val="9EB060"/>
      </a:accent1>
      <a:accent2>
        <a:srgbClr val="D09A08"/>
      </a:accent2>
      <a:accent3>
        <a:srgbClr val="F2EC86"/>
      </a:accent3>
      <a:accent4>
        <a:srgbClr val="824F1C"/>
      </a:accent4>
      <a:accent5>
        <a:srgbClr val="511818"/>
      </a:accent5>
      <a:accent6>
        <a:srgbClr val="553876"/>
      </a:accent6>
      <a:hlink>
        <a:srgbClr val="929547"/>
      </a:hlink>
      <a:folHlink>
        <a:srgbClr val="56633C"/>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708</TotalTime>
  <Words>1635</Words>
  <Application>Microsoft Macintosh PowerPoint</Application>
  <PresentationFormat>On-screen Show (4:3)</PresentationFormat>
  <Paragraphs>173</Paragraphs>
  <Slides>23</Slides>
  <Notes>4</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Breeze</vt:lpstr>
      <vt:lpstr>REDUCIR LA BRECHA SALARIAL DE GÉNERO</vt:lpstr>
      <vt:lpstr>LA EQUIDAD SALARIAL Y LA SEGREGACION OCUPACIONAL</vt:lpstr>
      <vt:lpstr>LA EQUIDAD SALARIAL Y LA SEGREGACION OCUPACIONAL</vt:lpstr>
      <vt:lpstr>Dos estrategias para reducir la brecha de ingresos</vt:lpstr>
      <vt:lpstr>Dos estrategias para reducir la brecha de ingresos</vt:lpstr>
      <vt:lpstr>La estrategia del pago igual por un trabajo de igual valor</vt:lpstr>
      <vt:lpstr>La estrategia del pago igual por un trabajo de igual valor</vt:lpstr>
      <vt:lpstr>Cuando se implementa un sistema justo de determinación de salarios...</vt:lpstr>
      <vt:lpstr>Aplicando el lente de género</vt:lpstr>
      <vt:lpstr>Competencias interpersonales: cuestionario pregunta sobre …</vt:lpstr>
      <vt:lpstr>Competencias interpersonales: cuestionario pregunta sobre …</vt:lpstr>
      <vt:lpstr>Ejemplo de Respuesta (trabajo femenino):</vt:lpstr>
      <vt:lpstr>Aplicando el lente de género </vt:lpstr>
      <vt:lpstr>Ejemplo de Respuesta (trabajo femenino):</vt:lpstr>
      <vt:lpstr>Aplicando el lente de género</vt:lpstr>
      <vt:lpstr>El trato igual no siempre produce el mismo acceso</vt:lpstr>
      <vt:lpstr>Un Proceso Paritario</vt:lpstr>
      <vt:lpstr>Los 4 criterios (factores)</vt:lpstr>
      <vt:lpstr>La Evaluación</vt:lpstr>
      <vt:lpstr>Ejemplo de Sistema de Factores/Subfactores</vt:lpstr>
      <vt:lpstr>Modelo Ponderación de Factores</vt:lpstr>
      <vt:lpstr>Recursos</vt:lpstr>
      <vt:lpstr>Recursos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LEYES DE EQUIDAD SALARIAL</dc:title>
  <dc:creator>Daina Green</dc:creator>
  <cp:lastModifiedBy>Daina Z. Green</cp:lastModifiedBy>
  <cp:revision>73</cp:revision>
  <cp:lastPrinted>2016-08-08T18:22:56Z</cp:lastPrinted>
  <dcterms:created xsi:type="dcterms:W3CDTF">2015-03-02T20:48:06Z</dcterms:created>
  <dcterms:modified xsi:type="dcterms:W3CDTF">2017-03-20T15:43:15Z</dcterms:modified>
</cp:coreProperties>
</file>